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tags/tag2.xml" ContentType="application/vnd.openxmlformats-officedocument.presentationml.tags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.xml" ContentType="application/vnd.openxmlformats-officedocument.presentationml.tags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30"/>
  </p:notesMasterIdLst>
  <p:sldIdLst>
    <p:sldId id="365" r:id="rId3"/>
    <p:sldId id="256" r:id="rId4"/>
    <p:sldId id="366" r:id="rId5"/>
    <p:sldId id="367" r:id="rId6"/>
    <p:sldId id="258" r:id="rId7"/>
    <p:sldId id="406" r:id="rId8"/>
    <p:sldId id="373" r:id="rId9"/>
    <p:sldId id="372" r:id="rId10"/>
    <p:sldId id="437" r:id="rId11"/>
    <p:sldId id="450" r:id="rId12"/>
    <p:sldId id="442" r:id="rId13"/>
    <p:sldId id="280" r:id="rId14"/>
    <p:sldId id="405" r:id="rId15"/>
    <p:sldId id="376" r:id="rId16"/>
    <p:sldId id="380" r:id="rId17"/>
    <p:sldId id="446" r:id="rId18"/>
    <p:sldId id="435" r:id="rId19"/>
    <p:sldId id="448" r:id="rId20"/>
    <p:sldId id="449" r:id="rId21"/>
    <p:sldId id="445" r:id="rId22"/>
    <p:sldId id="387" r:id="rId23"/>
    <p:sldId id="389" r:id="rId24"/>
    <p:sldId id="391" r:id="rId25"/>
    <p:sldId id="454" r:id="rId26"/>
    <p:sldId id="397" r:id="rId27"/>
    <p:sldId id="402" r:id="rId28"/>
    <p:sldId id="456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74">
          <p15:clr>
            <a:srgbClr val="A4A3A4"/>
          </p15:clr>
        </p15:guide>
        <p15:guide id="2" pos="382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98">
          <p15:clr>
            <a:srgbClr val="A4A3A4"/>
          </p15:clr>
        </p15:guide>
        <p15:guide id="2" pos="2150">
          <p15:clr>
            <a:srgbClr val="A4A3A4"/>
          </p15:clr>
        </p15:guide>
      </p15:notesGuideLst>
    </p:ext>
    <p:ext uri="{505F2C04-C923-438B-8C0F-E0CD2BADF298}">
      <wppc:fontMiss xmlns:wppc="http://www.wps.cn/officeDocument/PresentationCustomData" xmlns="" type="true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dministrator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CFF"/>
    <a:srgbClr val="0099FF"/>
    <a:srgbClr val="00CCFF"/>
    <a:srgbClr val="CC3399"/>
    <a:srgbClr val="DDDCDC"/>
    <a:srgbClr val="FFFF99"/>
    <a:srgbClr val="00CC00"/>
    <a:srgbClr val="00FFFF"/>
    <a:srgbClr val="0000FF"/>
    <a:srgbClr val="5B1518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51" autoAdjust="0"/>
    <p:restoredTop sz="94660" autoAdjust="0"/>
  </p:normalViewPr>
  <p:slideViewPr>
    <p:cSldViewPr snapToGrid="0">
      <p:cViewPr varScale="1">
        <p:scale>
          <a:sx n="76" d="100"/>
          <a:sy n="76" d="100"/>
        </p:scale>
        <p:origin x="-108" y="-240"/>
      </p:cViewPr>
      <p:guideLst>
        <p:guide orient="horz" pos="2174"/>
        <p:guide pos="382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-2832" y="-108"/>
      </p:cViewPr>
      <p:guideLst>
        <p:guide orient="horz" pos="2898"/>
        <p:guide pos="215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gif>
</file>

<file path=ppt/media/image17.png>
</file>

<file path=ppt/media/image18.jpeg>
</file>

<file path=ppt/media/image19.jpeg>
</file>

<file path=ppt/media/image2.jpeg>
</file>

<file path=ppt/media/image20.png>
</file>

<file path=ppt/media/image21.jpeg>
</file>

<file path=ppt/media/image22.jpeg>
</file>

<file path=ppt/media/image23.png>
</file>

<file path=ppt/media/image24.jpeg>
</file>

<file path=ppt/media/image25.png>
</file>

<file path=ppt/media/image26.jpeg>
</file>

<file path=ppt/media/image27.jpeg>
</file>

<file path=ppt/media/image28.png>
</file>

<file path=ppt/media/image29.jpeg>
</file>

<file path=ppt/media/image3.jpeg>
</file>

<file path=ppt/media/image30.pn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40.pn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png>
</file>

<file path=ppt/media/image5.png>
</file>

<file path=ppt/media/image50.jpeg>
</file>

<file path=ppt/media/image51.jpeg>
</file>

<file path=ppt/media/image52.png>
</file>

<file path=ppt/media/image53.png>
</file>

<file path=ppt/media/image54.jpeg>
</file>

<file path=ppt/media/image55.jpeg>
</file>

<file path=ppt/media/image56.jpeg>
</file>

<file path=ppt/media/image57.jpeg>
</file>

<file path=ppt/media/image58.jpeg>
</file>

<file path=ppt/media/image59.jpeg>
</file>

<file path=ppt/media/image6.png>
</file>

<file path=ppt/media/image60.jpeg>
</file>

<file path=ppt/media/image61.png>
</file>

<file path=ppt/media/image62.png>
</file>

<file path=ppt/media/image63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pPr/>
              <a:t>2019/12/19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5951754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C80DFB5-F144-4EE6-8621-1DA9371ECB4C}" type="slidenum">
              <a:rPr lang="en-US" altLang="zh-CN"/>
              <a:pPr/>
              <a:t>4</a:t>
            </a:fld>
            <a:endParaRPr lang="en-US" altLang="zh-CN"/>
          </a:p>
        </p:txBody>
      </p:sp>
      <p:sp>
        <p:nvSpPr>
          <p:cNvPr id="9218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/>
      </p:sp>
      <p:sp>
        <p:nvSpPr>
          <p:cNvPr id="9219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</p:spTree>
    <p:extLst>
      <p:ext uri="{BB962C8B-B14F-4D97-AF65-F5344CB8AC3E}">
        <p14:creationId xmlns="" xmlns:p14="http://schemas.microsoft.com/office/powerpoint/2010/main" val="18538963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华文细黑" panose="0201060004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华文细黑" panose="0201060004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华文细黑" panose="0201060004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华文细黑" panose="0201060004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华文细黑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华文细黑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华文细黑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华文细黑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华文细黑" panose="02010600040101010101" pitchFamily="2" charset="-122"/>
              </a:defRPr>
            </a:lvl9pPr>
          </a:lstStyle>
          <a:p>
            <a:fld id="{9067A03E-BCFB-461A-9D3F-B3194FF8DB85}" type="slidenum">
              <a:rPr lang="zh-CN" altLang="en-US" sz="1200" smtClean="0">
                <a:ea typeface="宋体" panose="02010600030101010101" pitchFamily="2" charset="-122"/>
              </a:rPr>
              <a:pPr/>
              <a:t>17</a:t>
            </a:fld>
            <a:endParaRPr lang="en-US" altLang="zh-CN" sz="1200" smtClean="0">
              <a:ea typeface="宋体" panose="02010600030101010101" pitchFamily="2" charset="-122"/>
            </a:endParaRPr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4175" y="687388"/>
            <a:ext cx="6089650" cy="3425825"/>
          </a:xfrm>
          <a:ln w="12700" cap="flat"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 lIns="92075" tIns="46038" rIns="92075" bIns="46038"/>
          <a:lstStyle/>
          <a:p>
            <a:pPr eaLnBrk="1" hangingPunct="1"/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22372848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5903966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6626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ln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3299334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1044187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一年年国土的沦丧，满耳都是大众的嗟伤，满目都是亲人的鲜血，中华民族处于王国灭种之计，如果是你，你会怎么办？中华儿女发出了心中的呐喊，：起来，不愿做奴隶的人们，我们冒着敌人的炮火，前进，前进，进……</a:t>
            </a:r>
          </a:p>
        </p:txBody>
      </p:sp>
    </p:spTree>
    <p:extLst>
      <p:ext uri="{BB962C8B-B14F-4D97-AF65-F5344CB8AC3E}">
        <p14:creationId xmlns="" xmlns:p14="http://schemas.microsoft.com/office/powerpoint/2010/main" val="1220635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一年年国土的沦丧，满耳都是大众的嗟伤，满目都是亲人的鲜血，中华民族处于王国灭种之计，如果是你，你会怎么办？中华儿女发出了心中的呐喊，：起来，不愿做奴隶的人们，我们冒着敌人的炮火，前进，前进，进……</a:t>
            </a:r>
          </a:p>
        </p:txBody>
      </p:sp>
    </p:spTree>
    <p:extLst>
      <p:ext uri="{BB962C8B-B14F-4D97-AF65-F5344CB8AC3E}">
        <p14:creationId xmlns="" xmlns:p14="http://schemas.microsoft.com/office/powerpoint/2010/main" val="26926753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一年年国土的沦丧，满耳都是大众的嗟伤，满目都是亲人的鲜血，中华民族处于王国灭种之计，如果是你，你会怎么办？中华儿女发出了心中的呐喊，：起来，不愿做奴隶的人们，我们冒着敌人的炮火，前进，前进，进……</a:t>
            </a:r>
          </a:p>
        </p:txBody>
      </p:sp>
    </p:spTree>
    <p:extLst>
      <p:ext uri="{BB962C8B-B14F-4D97-AF65-F5344CB8AC3E}">
        <p14:creationId xmlns="" xmlns:p14="http://schemas.microsoft.com/office/powerpoint/2010/main" val="17630185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一年年国土的沦丧，满耳都是大众的嗟伤，满目都是亲人的鲜血，中华民族处于王国灭种之计，如果是你，你会怎么办？中华儿女发出了心中的呐喊，：起来，不愿做奴隶的人们，我们冒着敌人的炮火，前进，前进，进……</a:t>
            </a:r>
          </a:p>
        </p:txBody>
      </p:sp>
    </p:spTree>
    <p:extLst>
      <p:ext uri="{BB962C8B-B14F-4D97-AF65-F5344CB8AC3E}">
        <p14:creationId xmlns="" xmlns:p14="http://schemas.microsoft.com/office/powerpoint/2010/main" val="2814479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sz="1600" b="1" dirty="0" smtClean="0">
                <a:latin typeface="华康简魏碑" panose="02010609000101010101" charset="0"/>
                <a:ea typeface="华康简魏碑" panose="02010609000101010101" charset="0"/>
              </a:rPr>
              <a:t>是屈？是战？</a:t>
            </a:r>
            <a:r>
              <a:rPr lang="en-US" altLang="zh-CN" sz="1600" b="1" dirty="0" smtClean="0">
                <a:latin typeface="华康简魏碑" panose="02010609000101010101" charset="0"/>
                <a:ea typeface="华康简魏碑" panose="02010609000101010101" charset="0"/>
              </a:rPr>
              <a:t>——</a:t>
            </a:r>
            <a:r>
              <a:rPr lang="zh-CN" altLang="en-US" sz="1600" b="1" dirty="0" smtClean="0">
                <a:latin typeface="华康简魏碑" panose="02010609000101010101" charset="0"/>
                <a:ea typeface="华康简魏碑" panose="02010609000101010101" charset="0"/>
              </a:rPr>
              <a:t>屈！永世为奴！</a:t>
            </a:r>
          </a:p>
          <a:p>
            <a:r>
              <a:rPr lang="zh-CN" altLang="en-US" sz="1600" b="1" dirty="0" smtClean="0">
                <a:latin typeface="华康简魏碑" panose="02010609000101010101" charset="0"/>
                <a:ea typeface="华康简魏碑" panose="02010609000101010101" charset="0"/>
                <a:sym typeface="+mn-ea"/>
              </a:rPr>
              <a:t>是屈？是战？</a:t>
            </a:r>
            <a:r>
              <a:rPr lang="en-US" altLang="zh-CN" sz="1600" b="1" dirty="0" smtClean="0">
                <a:latin typeface="华康简魏碑" panose="02010609000101010101" charset="0"/>
                <a:ea typeface="华康简魏碑" panose="02010609000101010101" charset="0"/>
                <a:sym typeface="+mn-ea"/>
              </a:rPr>
              <a:t>——</a:t>
            </a:r>
            <a:r>
              <a:rPr lang="zh-CN" altLang="en-US" sz="1600" b="1" dirty="0" smtClean="0">
                <a:latin typeface="华康简魏碑" panose="02010609000101010101" charset="0"/>
                <a:ea typeface="华康简魏碑" panose="02010609000101010101" charset="0"/>
              </a:rPr>
              <a:t>战！重拾民族信心，重振民族脊梁！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29802446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46083" name="备注占位符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 smtClean="0"/>
          </a:p>
        </p:txBody>
      </p:sp>
      <p:sp>
        <p:nvSpPr>
          <p:cNvPr id="46084" name="灯片编号占位符 3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</a:ln>
        </p:spPr>
        <p:txBody>
          <a:bodyPr/>
          <a:lstStyle/>
          <a:p>
            <a:fld id="{2379DE82-4CC8-4DC3-9AEC-7036B68C3F7C}" type="slidenum">
              <a:rPr lang="en-US" altLang="zh-CN">
                <a:solidFill>
                  <a:srgbClr val="000000"/>
                </a:solidFill>
              </a:rPr>
              <a:pPr/>
              <a:t>14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8759211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54275" name="备注占位符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 smtClean="0"/>
          </a:p>
        </p:txBody>
      </p:sp>
      <p:sp>
        <p:nvSpPr>
          <p:cNvPr id="54276" name="灯片编号占位符 3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</a:ln>
        </p:spPr>
        <p:txBody>
          <a:bodyPr/>
          <a:lstStyle/>
          <a:p>
            <a:fld id="{E3ED6A96-7BE0-49F0-B07F-8E6A774BA7E7}" type="slidenum">
              <a:rPr lang="en-US" altLang="zh-CN">
                <a:solidFill>
                  <a:srgbClr val="000000"/>
                </a:solidFill>
              </a:rPr>
              <a:pPr/>
              <a:t>15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121792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B4317-FDBC-4162-85C5-70EA9DD4A7D5}" type="datetimeFigureOut">
              <a:rPr lang="zh-CN" altLang="en-US" smtClean="0"/>
              <a:pPr/>
              <a:t>2019/12/19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3B019-DCA0-4840-B4CF-EDF9911894A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B4317-FDBC-4162-85C5-70EA9DD4A7D5}" type="datetimeFigureOut">
              <a:rPr lang="zh-CN" altLang="en-US" smtClean="0"/>
              <a:pPr/>
              <a:t>2019/12/19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3B019-DCA0-4840-B4CF-EDF9911894A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B4317-FDBC-4162-85C5-70EA9DD4A7D5}" type="datetimeFigureOut">
              <a:rPr lang="zh-CN" altLang="en-US" smtClean="0"/>
              <a:pPr/>
              <a:t>2019/12/19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3B019-DCA0-4840-B4CF-EDF9911894A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B4317-FDBC-4162-85C5-70EA9DD4A7D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3B019-DCA0-4840-B4CF-EDF9911894A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B4317-FDBC-4162-85C5-70EA9DD4A7D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3B019-DCA0-4840-B4CF-EDF9911894A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B4317-FDBC-4162-85C5-70EA9DD4A7D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3B019-DCA0-4840-B4CF-EDF9911894A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B4317-FDBC-4162-85C5-70EA9DD4A7D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3B019-DCA0-4840-B4CF-EDF9911894A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B4317-FDBC-4162-85C5-70EA9DD4A7D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3B019-DCA0-4840-B4CF-EDF9911894A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B4317-FDBC-4162-85C5-70EA9DD4A7D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3B019-DCA0-4840-B4CF-EDF9911894A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B4317-FDBC-4162-85C5-70EA9DD4A7D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3B019-DCA0-4840-B4CF-EDF9911894A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B4317-FDBC-4162-85C5-70EA9DD4A7D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3B019-DCA0-4840-B4CF-EDF9911894A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B4317-FDBC-4162-85C5-70EA9DD4A7D5}" type="datetimeFigureOut">
              <a:rPr lang="zh-CN" altLang="en-US" smtClean="0"/>
              <a:pPr/>
              <a:t>2019/12/19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3B019-DCA0-4840-B4CF-EDF9911894A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B4317-FDBC-4162-85C5-70EA9DD4A7D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3B019-DCA0-4840-B4CF-EDF9911894A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B4317-FDBC-4162-85C5-70EA9DD4A7D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3B019-DCA0-4840-B4CF-EDF9911894A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B4317-FDBC-4162-85C5-70EA9DD4A7D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3B019-DCA0-4840-B4CF-EDF9911894A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B4317-FDBC-4162-85C5-70EA9DD4A7D5}" type="datetimeFigureOut">
              <a:rPr lang="zh-CN" altLang="en-US" smtClean="0"/>
              <a:pPr/>
              <a:t>2019/12/19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3B019-DCA0-4840-B4CF-EDF9911894A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B4317-FDBC-4162-85C5-70EA9DD4A7D5}" type="datetimeFigureOut">
              <a:rPr lang="zh-CN" altLang="en-US" smtClean="0"/>
              <a:pPr/>
              <a:t>2019/12/19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3B019-DCA0-4840-B4CF-EDF9911894A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B4317-FDBC-4162-85C5-70EA9DD4A7D5}" type="datetimeFigureOut">
              <a:rPr lang="zh-CN" altLang="en-US" smtClean="0"/>
              <a:pPr/>
              <a:t>2019/12/19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3B019-DCA0-4840-B4CF-EDF9911894A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B4317-FDBC-4162-85C5-70EA9DD4A7D5}" type="datetimeFigureOut">
              <a:rPr lang="zh-CN" altLang="en-US" smtClean="0"/>
              <a:pPr/>
              <a:t>2019/12/19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3B019-DCA0-4840-B4CF-EDF9911894A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B4317-FDBC-4162-85C5-70EA9DD4A7D5}" type="datetimeFigureOut">
              <a:rPr lang="zh-CN" altLang="en-US" smtClean="0"/>
              <a:pPr/>
              <a:t>2019/12/19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3B019-DCA0-4840-B4CF-EDF9911894A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B4317-FDBC-4162-85C5-70EA9DD4A7D5}" type="datetimeFigureOut">
              <a:rPr lang="zh-CN" altLang="en-US" smtClean="0"/>
              <a:pPr/>
              <a:t>2019/12/19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3B019-DCA0-4840-B4CF-EDF9911894A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B4317-FDBC-4162-85C5-70EA9DD4A7D5}" type="datetimeFigureOut">
              <a:rPr lang="zh-CN" altLang="en-US" smtClean="0"/>
              <a:pPr/>
              <a:t>2019/12/19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3B019-DCA0-4840-B4CF-EDF9911894A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5B4317-FDBC-4162-85C5-70EA9DD4A7D5}" type="datetimeFigureOut">
              <a:rPr lang="zh-CN" altLang="en-US" smtClean="0"/>
              <a:pPr/>
              <a:t>2019/12/19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3B019-DCA0-4840-B4CF-EDF9911894A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5B4317-FDBC-4162-85C5-70EA9DD4A7D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3B019-DCA0-4840-B4CF-EDF9911894A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med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jpeg"/><Relationship Id="rId3" Type="http://schemas.openxmlformats.org/officeDocument/2006/relationships/image" Target="../media/image25.png"/><Relationship Id="rId7" Type="http://schemas.openxmlformats.org/officeDocument/2006/relationships/image" Target="../media/image3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jpe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jpeg"/><Relationship Id="rId3" Type="http://schemas.openxmlformats.org/officeDocument/2006/relationships/image" Target="../media/image28.png"/><Relationship Id="rId7" Type="http://schemas.openxmlformats.org/officeDocument/2006/relationships/image" Target="../media/image36.jpe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jpeg"/><Relationship Id="rId5" Type="http://schemas.openxmlformats.org/officeDocument/2006/relationships/image" Target="../media/image34.jpeg"/><Relationship Id="rId4" Type="http://schemas.openxmlformats.org/officeDocument/2006/relationships/image" Target="../media/image3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jpeg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jpeg"/><Relationship Id="rId13" Type="http://schemas.openxmlformats.org/officeDocument/2006/relationships/image" Target="../media/image49.png"/><Relationship Id="rId3" Type="http://schemas.openxmlformats.org/officeDocument/2006/relationships/image" Target="../media/image25.png"/><Relationship Id="rId7" Type="http://schemas.openxmlformats.org/officeDocument/2006/relationships/image" Target="../media/image43.jpeg"/><Relationship Id="rId12" Type="http://schemas.openxmlformats.org/officeDocument/2006/relationships/image" Target="../media/image48.jpeg"/><Relationship Id="rId2" Type="http://schemas.openxmlformats.org/officeDocument/2006/relationships/slideLayout" Target="../slideLayouts/slideLayout7.xml"/><Relationship Id="rId1" Type="http://schemas.openxmlformats.org/officeDocument/2006/relationships/audio" Target="file:///C:\Users\Administrator\Desktop\&#26472;&#20848;&#20844;&#24320;&#35838;\&#24433;&#35270;&#21407;&#22768;-&#33521;&#38596;&#24754;%20(&#38382;&#22825;&#35892;&#24754;&#22766;&#26354;).mp3" TargetMode="External"/><Relationship Id="rId6" Type="http://schemas.openxmlformats.org/officeDocument/2006/relationships/image" Target="../media/image42.jpeg"/><Relationship Id="rId11" Type="http://schemas.openxmlformats.org/officeDocument/2006/relationships/image" Target="../media/image47.jpeg"/><Relationship Id="rId5" Type="http://schemas.openxmlformats.org/officeDocument/2006/relationships/image" Target="../media/image41.jpeg"/><Relationship Id="rId10" Type="http://schemas.openxmlformats.org/officeDocument/2006/relationships/image" Target="../media/image46.jpeg"/><Relationship Id="rId4" Type="http://schemas.openxmlformats.org/officeDocument/2006/relationships/image" Target="../media/image40.png"/><Relationship Id="rId9" Type="http://schemas.openxmlformats.org/officeDocument/2006/relationships/image" Target="../media/image45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7.xml"/><Relationship Id="rId1" Type="http://schemas.openxmlformats.org/officeDocument/2006/relationships/video" Target="file:///C:\Users\Administrator\Desktop\&#26472;&#20848;&#20844;&#24320;&#35838;&#20462;&#25913;\&#38899;&#33310;&#35799;&#30011;&#12298;&#36213;&#19968;&#26364;&#23478;&#20070;&#12299;&#34920;&#28436;&#65306;&#33891;&#29831;.mp4" TargetMode="External"/><Relationship Id="rId6" Type="http://schemas.openxmlformats.org/officeDocument/2006/relationships/image" Target="../media/image52.png"/><Relationship Id="rId5" Type="http://schemas.openxmlformats.org/officeDocument/2006/relationships/image" Target="../media/image51.jpeg"/><Relationship Id="rId4" Type="http://schemas.openxmlformats.org/officeDocument/2006/relationships/image" Target="../media/image50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jpeg"/><Relationship Id="rId3" Type="http://schemas.openxmlformats.org/officeDocument/2006/relationships/image" Target="../media/image25.png"/><Relationship Id="rId7" Type="http://schemas.openxmlformats.org/officeDocument/2006/relationships/image" Target="../media/image56.jpeg"/><Relationship Id="rId12" Type="http://schemas.openxmlformats.org/officeDocument/2006/relationships/image" Target="../media/image41.jpeg"/><Relationship Id="rId2" Type="http://schemas.openxmlformats.org/officeDocument/2006/relationships/slideLayout" Target="../slideLayouts/slideLayout2.xml"/><Relationship Id="rId1" Type="http://schemas.openxmlformats.org/officeDocument/2006/relationships/audio" Target="file:///C:\Users\Administrator\Desktop\&#26472;&#20848;&#20844;&#24320;&#35838;&#20462;&#25913;\jiaqinghong-&#24863;&#21160;&#20013;&#22269;&#32972;&#26223;&#38899;&#20048;.mp3" TargetMode="External"/><Relationship Id="rId6" Type="http://schemas.openxmlformats.org/officeDocument/2006/relationships/image" Target="../media/image55.jpeg"/><Relationship Id="rId11" Type="http://schemas.openxmlformats.org/officeDocument/2006/relationships/image" Target="../media/image60.jpeg"/><Relationship Id="rId5" Type="http://schemas.openxmlformats.org/officeDocument/2006/relationships/image" Target="../media/image54.jpeg"/><Relationship Id="rId10" Type="http://schemas.openxmlformats.org/officeDocument/2006/relationships/image" Target="../media/image59.jpeg"/><Relationship Id="rId4" Type="http://schemas.openxmlformats.org/officeDocument/2006/relationships/image" Target="../media/image53.png"/><Relationship Id="rId9" Type="http://schemas.openxmlformats.org/officeDocument/2006/relationships/image" Target="../media/image58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gif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audio" Target="file:///C:\Users\Administrator\Desktop\&#26472;&#20848;&#20844;&#24320;&#35838;&#20462;&#25913;\&#22823;&#25552;&#29748;-&#24754;&#20260;&#38899;&#20048;.mp3" TargetMode="External"/><Relationship Id="rId6" Type="http://schemas.openxmlformats.org/officeDocument/2006/relationships/image" Target="../media/image23.pn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5"/>
          <p:cNvSpPr txBox="1">
            <a:spLocks noChangeArrowheads="1"/>
          </p:cNvSpPr>
          <p:nvPr/>
        </p:nvSpPr>
        <p:spPr bwMode="auto">
          <a:xfrm>
            <a:off x="3071405" y="1856649"/>
            <a:ext cx="5492023" cy="2123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  <a:scene3d>
              <a:camera prst="orthographicFront"/>
              <a:lightRig rig="threePt" dir="t"/>
            </a:scene3d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fontAlgn="base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8800" b="1" dirty="0" smtClean="0">
                <a:ln w="12700" cmpd="sng">
                  <a:solidFill>
                    <a:srgbClr val="FF0000"/>
                  </a:solidFill>
                  <a:prstDash val="solid"/>
                </a:ln>
                <a:latin typeface="微软雅黑" panose="020B0503020204020204" charset="-122"/>
                <a:ea typeface="微软雅黑" panose="020B0503020204020204" charset="-122"/>
              </a:rPr>
              <a:t>12</a:t>
            </a:r>
            <a:r>
              <a:rPr lang="zh-CN" altLang="en-US" sz="8800" b="1" dirty="0" smtClean="0">
                <a:ln w="12700" cmpd="sng">
                  <a:solidFill>
                    <a:srgbClr val="FF0000"/>
                  </a:solidFill>
                  <a:prstDash val="solid"/>
                </a:ln>
                <a:latin typeface="微软雅黑" panose="020B0503020204020204" charset="-122"/>
                <a:ea typeface="微软雅黑" panose="020B0503020204020204" charset="-122"/>
              </a:rPr>
              <a:t>月</a:t>
            </a:r>
            <a:r>
              <a:rPr lang="en-US" altLang="zh-CN" sz="8800" b="1" dirty="0" smtClean="0">
                <a:ln w="12700" cmpd="sng">
                  <a:solidFill>
                    <a:srgbClr val="FF0000"/>
                  </a:solidFill>
                  <a:prstDash val="solid"/>
                </a:ln>
                <a:latin typeface="微软雅黑" panose="020B0503020204020204" charset="-122"/>
                <a:ea typeface="微软雅黑" panose="020B0503020204020204" charset="-122"/>
              </a:rPr>
              <a:t>13</a:t>
            </a:r>
            <a:r>
              <a:rPr lang="zh-CN" altLang="en-US" sz="8800" b="1" dirty="0" smtClean="0">
                <a:ln w="12700" cmpd="sng">
                  <a:solidFill>
                    <a:srgbClr val="FF0000"/>
                  </a:solidFill>
                  <a:prstDash val="solid"/>
                </a:ln>
                <a:latin typeface="微软雅黑" panose="020B0503020204020204" charset="-122"/>
                <a:ea typeface="微软雅黑" panose="020B0503020204020204" charset="-122"/>
              </a:rPr>
              <a:t>日</a:t>
            </a:r>
            <a:endParaRPr lang="zh-CN" altLang="en-US" sz="8800" b="1" dirty="0" smtClean="0">
              <a:ln w="12700" cmpd="sng">
                <a:solidFill>
                  <a:srgbClr val="FF0000"/>
                </a:solidFill>
                <a:prstDash val="solid"/>
              </a:ln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-188686" y="0"/>
            <a:ext cx="12380686" cy="6857999"/>
            <a:chOff x="-188686" y="0"/>
            <a:chExt cx="12380686" cy="6857999"/>
          </a:xfrm>
        </p:grpSpPr>
        <p:pic>
          <p:nvPicPr>
            <p:cNvPr id="12" name="Picture 9" descr="t016980b0b9958c7c09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49144" y="0"/>
              <a:ext cx="5442856" cy="19310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Picture 2" descr="sh_dts_lj_044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-130626" y="0"/>
              <a:ext cx="1410335" cy="6397625"/>
            </a:xfrm>
            <a:prstGeom prst="rect">
              <a:avLst/>
            </a:prstGeom>
            <a:noFill/>
          </p:spPr>
        </p:pic>
        <p:pic>
          <p:nvPicPr>
            <p:cNvPr id="15" name="Picture 27" descr="未命名8"/>
            <p:cNvPicPr>
              <a:picLocks noChangeAspect="1" noChangeArrowheads="1"/>
            </p:cNvPicPr>
            <p:nvPr/>
          </p:nvPicPr>
          <p:blipFill>
            <a:blip r:embed="rId6" cstate="print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-188686" y="5781674"/>
              <a:ext cx="12380686" cy="1076325"/>
            </a:xfrm>
            <a:prstGeom prst="rect">
              <a:avLst/>
            </a:prstGeom>
            <a:noFill/>
          </p:spPr>
        </p:pic>
        <p:pic>
          <p:nvPicPr>
            <p:cNvPr id="16" name="Picture 16" descr="banner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1265828" y="0"/>
              <a:ext cx="5579110" cy="1931035"/>
            </a:xfrm>
            <a:prstGeom prst="rect">
              <a:avLst/>
            </a:prstGeom>
            <a:noFill/>
          </p:spPr>
        </p:pic>
      </p:grpSp>
    </p:spTree>
    <p:custDataLst>
      <p:tags r:id="rId1"/>
    </p:custData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6" name="TextBox 18"/>
          <p:cNvSpPr txBox="1"/>
          <p:nvPr/>
        </p:nvSpPr>
        <p:spPr>
          <a:xfrm>
            <a:off x="135164" y="869897"/>
            <a:ext cx="9853907" cy="175432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</a:t>
            </a:r>
            <a:r>
              <a:rPr lang="en-US" altLang="zh-CN" sz="32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楷体" panose="02010609060101010101" pitchFamily="49" charset="-122"/>
              </a:rPr>
              <a:t> </a:t>
            </a:r>
            <a:r>
              <a:rPr lang="en-US" altLang="zh-CN" sz="3200" b="1" dirty="0" smtClean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楷体" panose="02010609060101010101" pitchFamily="49" charset="-122"/>
              </a:rPr>
              <a:t>     </a:t>
            </a:r>
            <a:r>
              <a:rPr lang="en-US" altLang="zh-CN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cs typeface="楷体" panose="02010609060101010101" pitchFamily="49" charset="-122"/>
              </a:rPr>
              <a:t>1931</a:t>
            </a:r>
            <a:r>
              <a:rPr lang="zh-CN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cs typeface="楷体" panose="02010609060101010101" pitchFamily="49" charset="-122"/>
              </a:rPr>
              <a:t>年至</a:t>
            </a:r>
            <a:r>
              <a:rPr lang="en-US" altLang="zh-CN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cs typeface="楷体" panose="02010609060101010101" pitchFamily="49" charset="-122"/>
              </a:rPr>
              <a:t>1936</a:t>
            </a:r>
            <a:r>
              <a:rPr lang="zh-CN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cs typeface="楷体" panose="02010609060101010101" pitchFamily="49" charset="-122"/>
              </a:rPr>
              <a:t>年，由游击队改编而成的东北人民革命军坚持抗战，牵制大量日军。</a:t>
            </a:r>
            <a:endParaRPr lang="en-US" altLang="zh-CN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新魏" panose="02010800040101010101" pitchFamily="2" charset="-122"/>
              <a:ea typeface="华文新魏" panose="02010800040101010101" pitchFamily="2" charset="-122"/>
              <a:cs typeface="楷体" panose="02010609060101010101" pitchFamily="49" charset="-122"/>
            </a:endParaRPr>
          </a:p>
          <a:p>
            <a:pPr algn="r"/>
            <a:r>
              <a:rPr lang="en-US" altLang="zh-C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cs typeface="楷体" panose="02010609060101010101" pitchFamily="49" charset="-122"/>
              </a:rPr>
              <a:t>  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cs typeface="楷体" panose="02010609060101010101" pitchFamily="49" charset="-122"/>
              </a:rPr>
              <a:t>——</a:t>
            </a:r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cs typeface="楷体" panose="02010609060101010101" pitchFamily="49" charset="-122"/>
              </a:rPr>
              <a:t>军事科学院历史研究部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cs typeface="楷体" panose="02010609060101010101" pitchFamily="49" charset="-122"/>
              </a:rPr>
              <a:t>《</a:t>
            </a:r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cs typeface="楷体" panose="02010609060101010101" pitchFamily="49" charset="-122"/>
              </a:rPr>
              <a:t>中国抗日战争史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cs typeface="楷体" panose="02010609060101010101" pitchFamily="49" charset="-122"/>
              </a:rPr>
              <a:t>》</a:t>
            </a:r>
          </a:p>
        </p:txBody>
      </p:sp>
      <p:sp>
        <p:nvSpPr>
          <p:cNvPr id="18437" name="矩形 6"/>
          <p:cNvSpPr/>
          <p:nvPr/>
        </p:nvSpPr>
        <p:spPr>
          <a:xfrm>
            <a:off x="289710" y="2733880"/>
            <a:ext cx="8365403" cy="396938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“起来，不愿当亡国奴的人们，</a:t>
            </a:r>
            <a:endParaRPr lang="en-US" altLang="zh-CN" sz="36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用我们的血肉唤起全国民众；</a:t>
            </a:r>
            <a:endParaRPr lang="en-US" altLang="zh-CN" sz="36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en-US" altLang="zh-CN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……</a:t>
            </a:r>
          </a:p>
          <a:p>
            <a:pPr algn="ctr"/>
            <a:r>
              <a:rPr lang="zh-CN" alt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中华民族到了最危险的时候，</a:t>
            </a:r>
            <a:endParaRPr lang="en-US" altLang="zh-CN" sz="36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起来！起来！全国人民团结一致，</a:t>
            </a:r>
            <a:endParaRPr lang="en-US" altLang="zh-CN" sz="36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战斗！战斗！</a:t>
            </a:r>
            <a:r>
              <a:rPr lang="zh-CN" alt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”</a:t>
            </a:r>
            <a:endParaRPr lang="en-US" altLang="zh-CN" sz="36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r"/>
            <a:r>
              <a:rPr lang="en-US" altLang="zh-CN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——</a:t>
            </a:r>
            <a:r>
              <a:rPr lang="zh-CN" altLang="en-US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辽宁的“血盟救国歌” （</a:t>
            </a:r>
            <a:r>
              <a:rPr lang="en-US" altLang="zh-CN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1931</a:t>
            </a:r>
            <a:r>
              <a:rPr lang="zh-CN" altLang="en-US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年）</a:t>
            </a:r>
          </a:p>
        </p:txBody>
      </p:sp>
      <p:sp>
        <p:nvSpPr>
          <p:cNvPr id="18434" name="矩形 7"/>
          <p:cNvSpPr/>
          <p:nvPr/>
        </p:nvSpPr>
        <p:spPr>
          <a:xfrm>
            <a:off x="9494608" y="4521357"/>
            <a:ext cx="2000706" cy="1920526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zh-CN" altLang="en-US" sz="4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抗</a:t>
            </a:r>
            <a:r>
              <a:rPr lang="zh-CN" altLang="en-US" sz="4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争</a:t>
            </a:r>
            <a:endParaRPr lang="en-US" altLang="zh-CN" sz="44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</a:pPr>
            <a:r>
              <a:rPr lang="zh-CN" altLang="en-US" sz="4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  <a:endParaRPr lang="en-US" altLang="zh-CN" sz="44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</a:pPr>
            <a:r>
              <a:rPr lang="zh-CN" altLang="en-US" sz="4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zh-CN" altLang="en-US" sz="4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9096102" y="3020585"/>
            <a:ext cx="1785937" cy="1000125"/>
            <a:chOff x="10297422" y="1870795"/>
            <a:chExt cx="1785937" cy="1000125"/>
          </a:xfrm>
        </p:grpSpPr>
        <p:sp>
          <p:nvSpPr>
            <p:cNvPr id="12" name="椭圆 11"/>
            <p:cNvSpPr/>
            <p:nvPr/>
          </p:nvSpPr>
          <p:spPr>
            <a:xfrm>
              <a:off x="10297422" y="1870795"/>
              <a:ext cx="1785937" cy="1000125"/>
            </a:xfrm>
            <a:prstGeom prst="ellipse">
              <a:avLst/>
            </a:prstGeom>
            <a:solidFill>
              <a:schemeClr val="tx1"/>
            </a:solidFill>
            <a:ln w="25400"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396" name="文本框 15"/>
            <p:cNvSpPr txBox="1"/>
            <p:nvPr/>
          </p:nvSpPr>
          <p:spPr>
            <a:xfrm>
              <a:off x="10581742" y="2117492"/>
              <a:ext cx="1217295" cy="50673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27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选择二</a:t>
              </a:r>
              <a:endParaRPr lang="zh-CN" altLang="en-US" sz="1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文本框 1"/>
          <p:cNvSpPr txBox="1"/>
          <p:nvPr/>
        </p:nvSpPr>
        <p:spPr>
          <a:xfrm>
            <a:off x="135164" y="52354"/>
            <a:ext cx="10682514" cy="70788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第二章：战歌</a:t>
            </a:r>
            <a:r>
              <a:rPr lang="en-US" altLang="zh-CN" sz="40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——</a:t>
            </a:r>
            <a:r>
              <a:rPr lang="zh-CN" altLang="en-US" sz="40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起来，不愿做奴隶的人们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8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18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6" grpId="0" animBg="1"/>
      <p:bldP spid="18437" grpId="0" animBg="1"/>
      <p:bldP spid="1843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/>
          <p:nvPr/>
        </p:nvSpPr>
        <p:spPr>
          <a:xfrm>
            <a:off x="337456" y="1222919"/>
            <a:ext cx="8613231" cy="501675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slope"/>
          </a:sp3d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 </a:t>
            </a:r>
            <a:r>
              <a:rPr lang="zh-CN" altLang="en-US" sz="2400" b="1" dirty="0" smtClean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</a:t>
            </a:r>
            <a:r>
              <a:rPr lang="zh-CN" altLang="en-US" sz="4000" b="1" dirty="0" smtClean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九一八</a:t>
            </a:r>
            <a:r>
              <a:rPr lang="zh-CN" altLang="en-US" sz="40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事件后的两年内，东北抗日义勇军中以冯占海为首的吉林自卫军兵败退到热河；以唐聚五为首的辽东自卫军被打散，撤回关内；以马占山为首的义勇军撤入苏联境内。</a:t>
            </a:r>
            <a:endParaRPr lang="en-US" altLang="zh-CN" sz="4000" b="1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40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</a:t>
            </a:r>
            <a:r>
              <a:rPr lang="en-US" altLang="zh-CN" sz="4000" b="1" dirty="0" smtClean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1933</a:t>
            </a:r>
            <a:r>
              <a:rPr lang="zh-CN" altLang="en-US" sz="40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年由冯玉祥组织的察哈尔抗日同盟在艰难抗争</a:t>
            </a:r>
            <a:r>
              <a:rPr lang="en-US" altLang="zh-CN" sz="40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143</a:t>
            </a:r>
            <a:r>
              <a:rPr lang="zh-CN" altLang="en-US" sz="40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天后，最终在蒋日的双重压力下宣布解散。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9315179" y="1556094"/>
            <a:ext cx="1785937" cy="1000125"/>
            <a:chOff x="9936798" y="1676401"/>
            <a:chExt cx="1785937" cy="1000125"/>
          </a:xfrm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</p:grpSpPr>
        <p:sp>
          <p:nvSpPr>
            <p:cNvPr id="5" name="椭圆 4"/>
            <p:cNvSpPr/>
            <p:nvPr/>
          </p:nvSpPr>
          <p:spPr>
            <a:xfrm>
              <a:off x="9936798" y="1676401"/>
              <a:ext cx="1785937" cy="1000125"/>
            </a:xfrm>
            <a:prstGeom prst="ellipse">
              <a:avLst/>
            </a:prstGeom>
            <a:solidFill>
              <a:schemeClr val="tx1"/>
            </a:solidFill>
            <a:ln w="25400"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15"/>
            <p:cNvSpPr txBox="1"/>
            <p:nvPr/>
          </p:nvSpPr>
          <p:spPr>
            <a:xfrm>
              <a:off x="10170358" y="1915291"/>
              <a:ext cx="1255395" cy="521970"/>
            </a:xfrm>
            <a:prstGeom prst="rect">
              <a:avLst/>
            </a:prstGeom>
            <a:noFill/>
            <a:ln w="9525"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选择三</a:t>
              </a:r>
            </a:p>
          </p:txBody>
        </p:sp>
      </p:grpSp>
      <p:sp>
        <p:nvSpPr>
          <p:cNvPr id="19463" name="矩形 2"/>
          <p:cNvSpPr/>
          <p:nvPr/>
        </p:nvSpPr>
        <p:spPr>
          <a:xfrm>
            <a:off x="9268644" y="2960188"/>
            <a:ext cx="2590165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局部</a:t>
            </a:r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抗战</a:t>
            </a:r>
            <a:endParaRPr lang="zh-CN" altLang="en-US" sz="36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成效不显著</a:t>
            </a:r>
          </a:p>
        </p:txBody>
      </p:sp>
      <p:sp>
        <p:nvSpPr>
          <p:cNvPr id="11" name="文本框 1"/>
          <p:cNvSpPr txBox="1"/>
          <p:nvPr/>
        </p:nvSpPr>
        <p:spPr>
          <a:xfrm>
            <a:off x="135164" y="52354"/>
            <a:ext cx="10682514" cy="70788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第二章：战歌</a:t>
            </a:r>
            <a:r>
              <a:rPr lang="en-US" altLang="zh-CN" sz="40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——</a:t>
            </a:r>
            <a:r>
              <a:rPr lang="zh-CN" altLang="en-US" sz="40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起来，不愿做奴隶的人们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9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1946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830580" y="6887845"/>
            <a:ext cx="153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8" name="文本占位符 204802"/>
          <p:cNvSpPr>
            <a:spLocks noGrp="1"/>
          </p:cNvSpPr>
          <p:nvPr/>
        </p:nvSpPr>
        <p:spPr>
          <a:xfrm>
            <a:off x="89081" y="888569"/>
            <a:ext cx="3469005" cy="5377815"/>
          </a:xfrm>
          <a:prstGeom prst="round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91440" tIns="45720" rIns="91440" bIns="45720" anchor="t"/>
          <a:lstStyle>
            <a:lvl1pPr lvl="0">
              <a:defRPr sz="2800"/>
            </a:lvl1pPr>
            <a:lvl2pPr lvl="1">
              <a:defRPr sz="2400"/>
            </a:lvl2pPr>
            <a:lvl3pPr lvl="2">
              <a:defRPr sz="2000"/>
            </a:lvl3pPr>
            <a:lvl4pPr lvl="3">
              <a:defRPr sz="1800"/>
            </a:lvl4pPr>
            <a:lvl5pPr lvl="4">
              <a:defRPr sz="1800"/>
            </a:lvl5pPr>
          </a:lstStyle>
          <a:p>
            <a:pPr lvl="0" indent="0" fontAlgn="auto">
              <a:buNone/>
            </a:pPr>
            <a:r>
              <a:rPr lang="en-US" altLang="zh-CN" sz="32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</a:t>
            </a:r>
            <a:r>
              <a:rPr lang="zh-CN" altLang="en-US" sz="32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材料一：全中国的同胞们！平津危急！华北危急！</a:t>
            </a:r>
            <a:r>
              <a:rPr lang="zh-CN" altLang="en-US" sz="32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中华民族危急！</a:t>
            </a:r>
            <a:r>
              <a:rPr lang="zh-CN" altLang="en-US" sz="32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只有全民族实行抗战，才是我们的出路。</a:t>
            </a:r>
            <a:endParaRPr lang="zh-CN" altLang="en-US" sz="32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lvl="0" indent="0" algn="r" fontAlgn="auto">
              <a:buNone/>
            </a:pPr>
            <a:r>
              <a:rPr lang="zh-CN" altLang="en-US" sz="32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  </a:t>
            </a:r>
            <a:r>
              <a:rPr lang="en-US" altLang="zh-CN" b="1" dirty="0" smtClean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——</a:t>
            </a:r>
            <a:r>
              <a:rPr lang="zh-CN" altLang="en-US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中共中央</a:t>
            </a:r>
            <a:r>
              <a:rPr lang="en-US" altLang="zh-CN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《</a:t>
            </a:r>
            <a:r>
              <a:rPr lang="zh-CN" altLang="en-US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为日军进攻卢沟桥通电</a:t>
            </a:r>
            <a:r>
              <a:rPr lang="en-US" altLang="zh-CN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》</a:t>
            </a:r>
            <a:r>
              <a:rPr lang="zh-CN" altLang="en-US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（</a:t>
            </a:r>
            <a:r>
              <a:rPr lang="en-US" altLang="zh-CN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1937.7.8.</a:t>
            </a:r>
            <a:r>
              <a:rPr lang="zh-CN" altLang="en-US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）</a:t>
            </a:r>
          </a:p>
        </p:txBody>
      </p:sp>
      <p:sp>
        <p:nvSpPr>
          <p:cNvPr id="19" name="文本占位符 204802"/>
          <p:cNvSpPr>
            <a:spLocks noGrp="1"/>
          </p:cNvSpPr>
          <p:nvPr/>
        </p:nvSpPr>
        <p:spPr>
          <a:xfrm>
            <a:off x="4071556" y="926147"/>
            <a:ext cx="3511188" cy="5304790"/>
          </a:xfrm>
          <a:prstGeom prst="round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91440" tIns="45720" rIns="91440" bIns="45720" anchor="t"/>
          <a:lstStyle>
            <a:lvl1pPr lvl="0">
              <a:defRPr sz="2800"/>
            </a:lvl1pPr>
            <a:lvl2pPr lvl="1">
              <a:defRPr sz="2400"/>
            </a:lvl2pPr>
            <a:lvl3pPr lvl="2">
              <a:defRPr sz="2000"/>
            </a:lvl3pPr>
            <a:lvl4pPr lvl="3">
              <a:defRPr sz="1800"/>
            </a:lvl4pPr>
            <a:lvl5pPr lvl="4">
              <a:defRPr sz="1800"/>
            </a:lvl5pPr>
          </a:lstStyle>
          <a:p>
            <a:pPr lvl="0" indent="-228600">
              <a:buNone/>
            </a:pPr>
            <a:r>
              <a:rPr lang="en-US" altLang="zh-CN" sz="3600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</a:t>
            </a:r>
            <a:r>
              <a:rPr lang="zh-CN" altLang="en-US" sz="3600" b="1" dirty="0" smtClean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材料二：如果战端一开，那就地无分南北，年无分老幼，无论何人皆有守土抗战之责任。 </a:t>
            </a:r>
          </a:p>
          <a:p>
            <a:pPr lvl="0" indent="-228600" algn="r">
              <a:buNone/>
            </a:pPr>
            <a:r>
              <a:rPr lang="zh-CN" altLang="en-US" sz="3200" b="1" dirty="0" smtClean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——蒋介石7月17日庐山谈话 </a:t>
            </a:r>
            <a:endParaRPr lang="zh-CN" altLang="en-US" sz="3200" b="1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1" name="矩形 204805"/>
          <p:cNvSpPr>
            <a:spLocks noTextEdit="1"/>
          </p:cNvSpPr>
          <p:nvPr/>
        </p:nvSpPr>
        <p:spPr>
          <a:xfrm>
            <a:off x="135164" y="6082787"/>
            <a:ext cx="3422922" cy="614840"/>
          </a:xfrm>
          <a:prstGeom prst="rect">
            <a:avLst/>
          </a:prstGeom>
          <a:solidFill>
            <a:srgbClr val="C00000"/>
          </a:solidFill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/>
            <a:lightRig rig="threePt" dir="t"/>
          </a:scene3d>
          <a:sp3d>
            <a:bevelT prst="convex"/>
          </a:sp3d>
        </p:spPr>
        <p:txBody>
          <a:bodyPr wrap="none" fromWordArt="1">
            <a:normAutofit/>
          </a:bodyPr>
          <a:lstStyle/>
          <a:p>
            <a:pPr algn="ctr" eaLnBrk="0" hangingPunct="0"/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latin typeface="微软雅黑" panose="020B0503020204020204" charset="-122"/>
                <a:ea typeface="微软雅黑" panose="020B0503020204020204" charset="-122"/>
              </a:rPr>
              <a:t>共产党</a:t>
            </a:r>
            <a:r>
              <a:rPr lang="zh-CN" alt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latin typeface="微软雅黑" panose="020B0503020204020204" charset="-122"/>
                <a:ea typeface="微软雅黑" panose="020B0503020204020204" charset="-122"/>
              </a:rPr>
              <a:t>：全</a:t>
            </a:r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latin typeface="微软雅黑" panose="020B0503020204020204" charset="-122"/>
                <a:ea typeface="微软雅黑" panose="020B0503020204020204" charset="-122"/>
              </a:rPr>
              <a:t>民族抗战</a:t>
            </a:r>
          </a:p>
        </p:txBody>
      </p:sp>
      <p:sp>
        <p:nvSpPr>
          <p:cNvPr id="28" name="矩形 204806"/>
          <p:cNvSpPr>
            <a:spLocks noTextEdit="1"/>
          </p:cNvSpPr>
          <p:nvPr/>
        </p:nvSpPr>
        <p:spPr>
          <a:xfrm>
            <a:off x="4089411" y="6055269"/>
            <a:ext cx="3425371" cy="614840"/>
          </a:xfrm>
          <a:prstGeom prst="rect">
            <a:avLst/>
          </a:prstGeom>
          <a:solidFill>
            <a:srgbClr val="C00000"/>
          </a:solidFill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/>
            <a:lightRig rig="threePt" dir="t"/>
          </a:scene3d>
          <a:sp3d>
            <a:bevelT prst="slope"/>
          </a:sp3d>
        </p:spPr>
        <p:txBody>
          <a:bodyPr wrap="none" fromWordArt="1">
            <a:normAutofit/>
          </a:bodyPr>
          <a:lstStyle/>
          <a:p>
            <a:pPr algn="ctr" eaLnBrk="0" hangingPunct="0"/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latin typeface="微软雅黑" panose="020B0503020204020204" charset="-122"/>
                <a:ea typeface="微软雅黑" panose="020B0503020204020204" charset="-122"/>
              </a:rPr>
              <a:t>国民政府</a:t>
            </a:r>
            <a:r>
              <a:rPr lang="zh-CN" alt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latin typeface="微软雅黑" panose="020B0503020204020204" charset="-122"/>
                <a:ea typeface="微软雅黑" panose="020B0503020204020204" charset="-122"/>
              </a:rPr>
              <a:t>：决</a:t>
            </a:r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latin typeface="微软雅黑" panose="020B0503020204020204" charset="-122"/>
                <a:ea typeface="微软雅黑" panose="020B0503020204020204" charset="-122"/>
              </a:rPr>
              <a:t>心抗日</a:t>
            </a:r>
          </a:p>
        </p:txBody>
      </p:sp>
      <p:sp>
        <p:nvSpPr>
          <p:cNvPr id="17" name="文本框 1"/>
          <p:cNvSpPr txBox="1"/>
          <p:nvPr/>
        </p:nvSpPr>
        <p:spPr>
          <a:xfrm>
            <a:off x="135164" y="52354"/>
            <a:ext cx="10682514" cy="70788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第二章：战歌</a:t>
            </a:r>
            <a:r>
              <a:rPr lang="en-US" altLang="zh-CN" sz="40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——</a:t>
            </a:r>
            <a:r>
              <a:rPr lang="zh-CN" altLang="en-US" sz="40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起来，不愿做奴隶的人们</a:t>
            </a:r>
          </a:p>
        </p:txBody>
      </p:sp>
      <p:sp>
        <p:nvSpPr>
          <p:cNvPr id="24" name="文本框 2"/>
          <p:cNvSpPr txBox="1"/>
          <p:nvPr/>
        </p:nvSpPr>
        <p:spPr>
          <a:xfrm>
            <a:off x="7959244" y="1680133"/>
            <a:ext cx="3699356" cy="4154984"/>
          </a:xfrm>
          <a:prstGeom prst="rect">
            <a:avLst/>
          </a:prstGeom>
          <a:solidFill>
            <a:schemeClr val="bg1"/>
          </a:solidFill>
          <a:ln/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itchFamily="34" charset="-122"/>
                <a:ea typeface="微软雅黑" pitchFamily="34" charset="-122"/>
                <a:sym typeface="+mn-ea"/>
              </a:rPr>
              <a:t>1</a:t>
            </a:r>
            <a:r>
              <a:rPr lang="zh-CN" alt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itchFamily="34" charset="-122"/>
                <a:ea typeface="微软雅黑" pitchFamily="34" charset="-122"/>
                <a:sym typeface="+mn-ea"/>
              </a:rPr>
              <a:t>、</a:t>
            </a:r>
            <a:r>
              <a:rPr lang="en-US" altLang="zh-CN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itchFamily="34" charset="-122"/>
                <a:ea typeface="微软雅黑" pitchFamily="34" charset="-122"/>
                <a:sym typeface="+mn-ea"/>
              </a:rPr>
              <a:t>1937</a:t>
            </a:r>
            <a:r>
              <a:rPr lang="zh-CN" alt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itchFamily="34" charset="-122"/>
                <a:ea typeface="微软雅黑" pitchFamily="34" charset="-122"/>
                <a:sym typeface="+mn-ea"/>
              </a:rPr>
              <a:t>年</a:t>
            </a:r>
            <a:r>
              <a:rPr lang="en-US" altLang="zh-CN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itchFamily="34" charset="-122"/>
                <a:ea typeface="微软雅黑" pitchFamily="34" charset="-122"/>
                <a:sym typeface="+mn-ea"/>
              </a:rPr>
              <a:t>9</a:t>
            </a:r>
            <a:r>
              <a:rPr lang="zh-CN" alt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itchFamily="34" charset="-122"/>
                <a:ea typeface="微软雅黑" pitchFamily="34" charset="-122"/>
                <a:sym typeface="+mn-ea"/>
              </a:rPr>
              <a:t>月发表</a:t>
            </a:r>
            <a:r>
              <a:rPr lang="zh-CN" altLang="en-US" sz="440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itchFamily="34" charset="-122"/>
                <a:ea typeface="微软雅黑" pitchFamily="34" charset="-122"/>
                <a:sym typeface="+mn-ea"/>
              </a:rPr>
              <a:t>国共合作宣言</a:t>
            </a:r>
            <a:r>
              <a:rPr lang="zh-CN" alt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itchFamily="34" charset="-122"/>
                <a:ea typeface="微软雅黑" pitchFamily="34" charset="-122"/>
                <a:sym typeface="+mn-ea"/>
              </a:rPr>
              <a:t>，标志着抗日民族统一战线正式建立</a:t>
            </a:r>
            <a:endParaRPr lang="zh-CN" altLang="en-US" sz="4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itchFamily="34" charset="-122"/>
              <a:ea typeface="微软雅黑" pitchFamily="34" charset="-122"/>
              <a:sym typeface="+mn-ea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ldLvl="0" animBg="1"/>
      <p:bldP spid="19" grpId="0" bldLvl="0" animBg="1"/>
      <p:bldP spid="24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0"/>
          <p:cNvSpPr txBox="1"/>
          <p:nvPr/>
        </p:nvSpPr>
        <p:spPr>
          <a:xfrm>
            <a:off x="243579" y="894087"/>
            <a:ext cx="6374504" cy="646331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glow rad="101600">
              <a:schemeClr val="accent4">
                <a:satMod val="175000"/>
                <a:alpha val="40000"/>
              </a:schemeClr>
            </a:glow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 anchor="t">
            <a:spAutoFit/>
          </a:bodyPr>
          <a:lstStyle/>
          <a:p>
            <a:r>
              <a:rPr lang="en-US" altLang="zh-CN" sz="3600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2.</a:t>
            </a:r>
            <a:r>
              <a:rPr lang="zh-CN" altLang="en-US" sz="3600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正面战场和敌后战场的抗战</a:t>
            </a:r>
            <a:endParaRPr lang="zh-CN" altLang="en-US" sz="36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5164" y="1674265"/>
            <a:ext cx="11914998" cy="438581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>
            <a:bevelT w="114300" prst="hardEdge"/>
          </a:sp3d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zh-CN" altLang="en-US" sz="4400" b="1" dirty="0" smtClean="0">
                <a:latin typeface="华文新魏" panose="02010800040101010101" pitchFamily="2" charset="-122"/>
                <a:ea typeface="华文新魏" panose="02010800040101010101" pitchFamily="2" charset="-122"/>
                <a:cs typeface="楷体" panose="02010609060101010101" pitchFamily="49" charset="-122"/>
              </a:rPr>
              <a:t>请大家根据所</a:t>
            </a:r>
            <a:r>
              <a:rPr lang="zh-CN" altLang="en-US" sz="4400" b="1" dirty="0" smtClean="0">
                <a:latin typeface="华文新魏" panose="02010800040101010101" pitchFamily="2" charset="-122"/>
                <a:ea typeface="华文新魏" panose="02010800040101010101" pitchFamily="2" charset="-122"/>
                <a:cs typeface="楷体" panose="02010609060101010101" pitchFamily="49" charset="-122"/>
              </a:rPr>
              <a:t>学和</a:t>
            </a:r>
            <a:r>
              <a:rPr lang="zh-CN" altLang="en-US" sz="4400" b="1" dirty="0" smtClean="0">
                <a:latin typeface="华文新魏" panose="02010800040101010101" pitchFamily="2" charset="-122"/>
                <a:ea typeface="华文新魏" panose="02010800040101010101" pitchFamily="2" charset="-122"/>
                <a:cs typeface="楷体" panose="02010609060101010101" pitchFamily="49" charset="-122"/>
              </a:rPr>
              <a:t>学案要求，选择一个题目，分组展示正面战场和敌后战场的抗战</a:t>
            </a:r>
            <a:endParaRPr lang="en-US" altLang="zh-CN" sz="4400" b="1" dirty="0" smtClean="0">
              <a:latin typeface="华文新魏" panose="02010800040101010101" pitchFamily="2" charset="-122"/>
              <a:ea typeface="华文新魏" panose="02010800040101010101" pitchFamily="2" charset="-122"/>
              <a:cs typeface="楷体" panose="02010609060101010101" pitchFamily="49" charset="-122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sz="4400" b="1" dirty="0" smtClean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楷体" panose="02010609060101010101" pitchFamily="49" charset="-122"/>
              </a:rPr>
              <a:t>A</a:t>
            </a:r>
            <a:r>
              <a:rPr lang="en-US" altLang="zh-CN" sz="4400" b="1" dirty="0" smtClean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楷体" panose="02010609060101010101" pitchFamily="49" charset="-122"/>
              </a:rPr>
              <a:t>.</a:t>
            </a:r>
            <a:r>
              <a:rPr lang="zh-CN" altLang="en-US" sz="4400" b="1" dirty="0" smtClean="0">
                <a:latin typeface="华文新魏" panose="02010800040101010101" pitchFamily="2" charset="-122"/>
                <a:ea typeface="华文新魏" panose="02010800040101010101" pitchFamily="2" charset="-122"/>
                <a:cs typeface="楷体" panose="02010609060101010101" pitchFamily="49" charset="-122"/>
              </a:rPr>
              <a:t>假如你是国民党军事作战部部长，请按照时间竖轴，讲述正面战场的抗战情况</a:t>
            </a:r>
            <a:r>
              <a:rPr lang="zh-CN" altLang="en-US" sz="4400" b="1" dirty="0" smtClean="0">
                <a:latin typeface="华文新魏" panose="02010800040101010101" pitchFamily="2" charset="-122"/>
                <a:ea typeface="华文新魏" panose="02010800040101010101" pitchFamily="2" charset="-122"/>
                <a:cs typeface="楷体" panose="02010609060101010101" pitchFamily="49" charset="-122"/>
              </a:rPr>
              <a:t>；</a:t>
            </a:r>
            <a:endParaRPr lang="en-US" altLang="zh-CN" sz="4400" b="1" dirty="0" smtClean="0">
              <a:latin typeface="华文新魏" panose="02010800040101010101" pitchFamily="2" charset="-122"/>
              <a:ea typeface="华文新魏" panose="02010800040101010101" pitchFamily="2" charset="-122"/>
              <a:cs typeface="楷体" panose="02010609060101010101" pitchFamily="49" charset="-122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sz="4400" b="1" dirty="0" smtClean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楷体" panose="02010609060101010101" pitchFamily="49" charset="-122"/>
              </a:rPr>
              <a:t>B</a:t>
            </a:r>
            <a:r>
              <a:rPr lang="en-US" altLang="zh-CN" sz="4400" b="1" dirty="0" smtClean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楷体" panose="02010609060101010101" pitchFamily="49" charset="-122"/>
              </a:rPr>
              <a:t>.</a:t>
            </a:r>
            <a:r>
              <a:rPr lang="zh-CN" altLang="en-US" sz="4400" b="1" dirty="0" smtClean="0">
                <a:latin typeface="华文新魏" panose="02010800040101010101" pitchFamily="2" charset="-122"/>
                <a:ea typeface="华文新魏" panose="02010800040101010101" pitchFamily="2" charset="-122"/>
                <a:cs typeface="楷体" panose="02010609060101010101" pitchFamily="49" charset="-122"/>
              </a:rPr>
              <a:t>假如你是彭德怀身边的通讯员，请你写一篇通讯稿将百团大战的喜讯发给全国人民。</a:t>
            </a:r>
            <a:endParaRPr lang="zh-CN" altLang="en-US" sz="4400" b="1" dirty="0">
              <a:latin typeface="华文新魏" panose="02010800040101010101" pitchFamily="2" charset="-122"/>
              <a:ea typeface="华文新魏" panose="02010800040101010101" pitchFamily="2" charset="-122"/>
              <a:cs typeface="楷体" panose="02010609060101010101" pitchFamily="49" charset="-122"/>
            </a:endParaRPr>
          </a:p>
        </p:txBody>
      </p:sp>
      <p:sp>
        <p:nvSpPr>
          <p:cNvPr id="8" name="文本框 1"/>
          <p:cNvSpPr txBox="1"/>
          <p:nvPr/>
        </p:nvSpPr>
        <p:spPr>
          <a:xfrm>
            <a:off x="135164" y="52354"/>
            <a:ext cx="10682514" cy="70788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第二章：战歌</a:t>
            </a:r>
            <a:r>
              <a:rPr lang="en-US" altLang="zh-CN" sz="40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——</a:t>
            </a:r>
            <a:r>
              <a:rPr lang="zh-CN" altLang="en-US" sz="40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起来，不愿做奴隶的人们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图片 4"/>
          <p:cNvPicPr>
            <a:picLocks noChangeAspect="1" noChangeArrowheads="1"/>
          </p:cNvPicPr>
          <p:nvPr/>
        </p:nvPicPr>
        <p:blipFill rotWithShape="1">
          <a:blip r:embed="rId4" cstate="print"/>
          <a:srcRect l="1345" r="1822" b="1013"/>
          <a:stretch>
            <a:fillRect/>
          </a:stretch>
        </p:blipFill>
        <p:spPr bwMode="auto">
          <a:xfrm>
            <a:off x="0" y="-6350"/>
            <a:ext cx="7213600" cy="686435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17"/>
          <p:cNvSpPr txBox="1"/>
          <p:nvPr/>
        </p:nvSpPr>
        <p:spPr>
          <a:xfrm>
            <a:off x="8374742" y="0"/>
            <a:ext cx="3383341" cy="584771"/>
          </a:xfrm>
          <a:prstGeom prst="rect">
            <a:avLst/>
          </a:prstGeom>
          <a:solidFill>
            <a:srgbClr val="FFC000"/>
          </a:solidFill>
          <a:ln w="28575"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lIns="91436" tIns="45718" rIns="91436" bIns="45718">
            <a:spAutoFit/>
          </a:bodyPr>
          <a:lstStyle/>
          <a:p>
            <a:pPr algn="ctr">
              <a:defRPr/>
            </a:pPr>
            <a:r>
              <a:rPr lang="zh-CN" altLang="en-US" sz="3200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正</a:t>
            </a:r>
            <a:r>
              <a:rPr lang="zh-CN" altLang="en-US" sz="32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面战</a:t>
            </a:r>
            <a:r>
              <a:rPr lang="zh-CN" altLang="en-US" sz="3200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场抗战</a:t>
            </a:r>
            <a:endParaRPr lang="zh-CN" altLang="en-US" sz="32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950175" y="722533"/>
            <a:ext cx="3198955" cy="5232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b="1" dirty="0" smtClean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8-11</a:t>
            </a:r>
            <a:r>
              <a:rPr lang="zh-CN" altLang="en-US" sz="2800" b="1" dirty="0" smtClean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月：淞沪会战        </a:t>
            </a:r>
            <a:endParaRPr lang="en-US" altLang="zh-CN" sz="2800" b="1" dirty="0">
              <a:solidFill>
                <a:srgbClr val="0000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37"/>
          <p:cNvGrpSpPr/>
          <p:nvPr/>
        </p:nvGrpSpPr>
        <p:grpSpPr bwMode="auto">
          <a:xfrm>
            <a:off x="3759200" y="4275138"/>
            <a:ext cx="2540002" cy="800100"/>
            <a:chOff x="2819400" y="4275283"/>
            <a:chExt cx="2051541" cy="800152"/>
          </a:xfrm>
          <a:solidFill>
            <a:srgbClr val="DDDCDC"/>
          </a:solidFill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</p:grpSpPr>
        <p:sp>
          <p:nvSpPr>
            <p:cNvPr id="45101" name="爆炸形 1 71"/>
            <p:cNvSpPr>
              <a:spLocks noChangeArrowheads="1"/>
            </p:cNvSpPr>
            <p:nvPr/>
          </p:nvSpPr>
          <p:spPr bwMode="auto">
            <a:xfrm>
              <a:off x="2819400" y="4275283"/>
              <a:ext cx="455613" cy="307975"/>
            </a:xfrm>
            <a:prstGeom prst="irregularSeal1">
              <a:avLst/>
            </a:prstGeom>
            <a:solidFill>
              <a:srgbClr val="C00000"/>
            </a:solidFill>
            <a:ln w="28575">
              <a:noFill/>
              <a:miter lim="800000"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45102" name="对话气泡: 圆角矩形 16"/>
            <p:cNvSpPr>
              <a:spLocks noChangeArrowheads="1"/>
            </p:cNvSpPr>
            <p:nvPr/>
          </p:nvSpPr>
          <p:spPr bwMode="auto">
            <a:xfrm>
              <a:off x="3402827" y="4527489"/>
              <a:ext cx="1468114" cy="547946"/>
            </a:xfrm>
            <a:prstGeom prst="wedgeRoundRectCallout">
              <a:avLst>
                <a:gd name="adj1" fmla="val -74381"/>
                <a:gd name="adj2" fmla="val -67307"/>
                <a:gd name="adj3" fmla="val 16667"/>
              </a:avLst>
            </a:prstGeom>
            <a:grpFill/>
            <a:ln w="9525" algn="ctr">
              <a:noFill/>
              <a:round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/>
            <a:lstStyle/>
            <a:p>
              <a:pPr algn="ctr" eaLnBrk="1" hangingPunct="1"/>
              <a:endParaRPr lang="zh-CN" altLang="en-US" sz="200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3431443" y="4583278"/>
              <a:ext cx="1439497" cy="461695"/>
            </a:xfrm>
            <a:prstGeom prst="rect">
              <a:avLst/>
            </a:prstGeom>
            <a:grpFill/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zh-CN" altLang="en-US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华文新魏" panose="02010800040101010101" pitchFamily="2" charset="-122"/>
                  <a:ea typeface="华文新魏" panose="02010800040101010101" pitchFamily="2" charset="-122"/>
                </a:rPr>
                <a:t>淞沪会战</a:t>
              </a:r>
            </a:p>
          </p:txBody>
        </p:sp>
      </p:grpSp>
      <p:grpSp>
        <p:nvGrpSpPr>
          <p:cNvPr id="5" name="组合 1"/>
          <p:cNvGrpSpPr/>
          <p:nvPr/>
        </p:nvGrpSpPr>
        <p:grpSpPr bwMode="auto">
          <a:xfrm>
            <a:off x="461726" y="2003424"/>
            <a:ext cx="1872958" cy="1047751"/>
            <a:chOff x="345593" y="2003850"/>
            <a:chExt cx="1405420" cy="1047325"/>
          </a:xfrm>
          <a:solidFill>
            <a:srgbClr val="DDDCDC"/>
          </a:solidFill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</p:grpSpPr>
        <p:sp>
          <p:nvSpPr>
            <p:cNvPr id="45098" name="爆炸形 1 71"/>
            <p:cNvSpPr>
              <a:spLocks noChangeArrowheads="1"/>
            </p:cNvSpPr>
            <p:nvPr/>
          </p:nvSpPr>
          <p:spPr bwMode="auto">
            <a:xfrm>
              <a:off x="1295400" y="2743200"/>
              <a:ext cx="455613" cy="307975"/>
            </a:xfrm>
            <a:prstGeom prst="irregularSeal1">
              <a:avLst/>
            </a:prstGeom>
            <a:solidFill>
              <a:srgbClr val="C00000"/>
            </a:solidFill>
            <a:ln w="28575">
              <a:noFill/>
              <a:miter lim="800000"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45099" name="对话气泡: 圆角矩形 22"/>
            <p:cNvSpPr>
              <a:spLocks noChangeArrowheads="1"/>
            </p:cNvSpPr>
            <p:nvPr/>
          </p:nvSpPr>
          <p:spPr bwMode="auto">
            <a:xfrm>
              <a:off x="345593" y="2003850"/>
              <a:ext cx="1237160" cy="547946"/>
            </a:xfrm>
            <a:prstGeom prst="wedgeRoundRectCallout">
              <a:avLst>
                <a:gd name="adj1" fmla="val 40856"/>
                <a:gd name="adj2" fmla="val 91931"/>
                <a:gd name="adj3" fmla="val 16667"/>
              </a:avLst>
            </a:prstGeom>
            <a:grpFill/>
            <a:ln w="9525" algn="ctr">
              <a:noFill/>
              <a:round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/>
            <a:lstStyle/>
            <a:p>
              <a:pPr algn="ctr" eaLnBrk="1" hangingPunct="1"/>
              <a:endParaRPr lang="zh-CN" altLang="en-US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412187" y="2062565"/>
              <a:ext cx="1062359" cy="461477"/>
            </a:xfrm>
            <a:prstGeom prst="rect">
              <a:avLst/>
            </a:prstGeom>
            <a:grpFill/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zh-CN" altLang="en-US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华文新魏" panose="02010800040101010101" pitchFamily="2" charset="-122"/>
                  <a:ea typeface="华文新魏" panose="02010800040101010101" pitchFamily="2" charset="-122"/>
                </a:rPr>
                <a:t>太原会战</a:t>
              </a:r>
            </a:p>
          </p:txBody>
        </p:sp>
      </p:grpSp>
      <p:sp>
        <p:nvSpPr>
          <p:cNvPr id="30" name="矩形 29"/>
          <p:cNvSpPr/>
          <p:nvPr/>
        </p:nvSpPr>
        <p:spPr>
          <a:xfrm>
            <a:off x="8953569" y="1359917"/>
            <a:ext cx="3195561" cy="9541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b="1" dirty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2800" b="1" dirty="0" smtClean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月：太</a:t>
            </a:r>
            <a:r>
              <a:rPr lang="zh-CN" altLang="en-US" sz="2800" b="1" dirty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原会战</a:t>
            </a:r>
            <a:endParaRPr lang="en-US" altLang="zh-CN" sz="2800" b="1" dirty="0">
              <a:solidFill>
                <a:srgbClr val="0000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  （平型关大捷）</a:t>
            </a:r>
            <a:endParaRPr lang="en-US" altLang="zh-CN" sz="28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 bwMode="auto">
          <a:xfrm>
            <a:off x="2844800" y="3157539"/>
            <a:ext cx="2561771" cy="808037"/>
            <a:chOff x="2133600" y="3157787"/>
            <a:chExt cx="2052257" cy="807788"/>
          </a:xfrm>
          <a:solidFill>
            <a:srgbClr val="DDDCDC"/>
          </a:solidFill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</p:grpSpPr>
        <p:sp>
          <p:nvSpPr>
            <p:cNvPr id="45095" name="爆炸形 1 71"/>
            <p:cNvSpPr>
              <a:spLocks noChangeArrowheads="1"/>
            </p:cNvSpPr>
            <p:nvPr/>
          </p:nvSpPr>
          <p:spPr bwMode="auto">
            <a:xfrm>
              <a:off x="2133600" y="3657600"/>
              <a:ext cx="455613" cy="307975"/>
            </a:xfrm>
            <a:prstGeom prst="irregularSeal1">
              <a:avLst/>
            </a:prstGeom>
            <a:solidFill>
              <a:srgbClr val="C00000"/>
            </a:solidFill>
            <a:ln w="28575">
              <a:noFill/>
              <a:miter lim="800000"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45096" name="对话气泡: 圆角矩形 27"/>
            <p:cNvSpPr>
              <a:spLocks noChangeArrowheads="1"/>
            </p:cNvSpPr>
            <p:nvPr/>
          </p:nvSpPr>
          <p:spPr bwMode="auto">
            <a:xfrm>
              <a:off x="2836171" y="3157787"/>
              <a:ext cx="1349686" cy="547946"/>
            </a:xfrm>
            <a:prstGeom prst="wedgeRoundRectCallout">
              <a:avLst>
                <a:gd name="adj1" fmla="val -83728"/>
                <a:gd name="adj2" fmla="val 67103"/>
                <a:gd name="adj3" fmla="val 16667"/>
              </a:avLst>
            </a:prstGeom>
            <a:grpFill/>
            <a:ln w="9525" algn="ctr">
              <a:noFill/>
              <a:round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/>
            <a:lstStyle/>
            <a:p>
              <a:pPr algn="ctr" eaLnBrk="1" hangingPunct="1"/>
              <a:endParaRPr lang="zh-CN" altLang="en-US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2972962" y="3214919"/>
              <a:ext cx="1134187" cy="461523"/>
            </a:xfrm>
            <a:prstGeom prst="rect">
              <a:avLst/>
            </a:prstGeom>
            <a:grpFill/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华文新魏" panose="02010800040101010101" pitchFamily="2" charset="-122"/>
                  <a:ea typeface="华文新魏" panose="02010800040101010101" pitchFamily="2" charset="-122"/>
                </a:rPr>
                <a:t>徐州会战</a:t>
              </a:r>
            </a:p>
          </p:txBody>
        </p:sp>
      </p:grpSp>
      <p:sp>
        <p:nvSpPr>
          <p:cNvPr id="31" name="矩形 30"/>
          <p:cNvSpPr/>
          <p:nvPr/>
        </p:nvSpPr>
        <p:spPr>
          <a:xfrm>
            <a:off x="8941103" y="2428188"/>
            <a:ext cx="3208027" cy="9541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b="1" dirty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b="1" dirty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800" b="1" dirty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-5</a:t>
            </a:r>
            <a:r>
              <a:rPr lang="zh-CN" altLang="en-US" sz="2800" b="1" dirty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月 徐州会战</a:t>
            </a:r>
            <a:endParaRPr lang="en-US" altLang="zh-CN" sz="2800" b="1" dirty="0">
              <a:solidFill>
                <a:srgbClr val="0000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（台儿庄大捷）</a:t>
            </a:r>
            <a:endParaRPr lang="en-US" altLang="zh-CN" sz="28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2"/>
          <p:cNvGrpSpPr/>
          <p:nvPr/>
        </p:nvGrpSpPr>
        <p:grpSpPr bwMode="auto">
          <a:xfrm>
            <a:off x="461726" y="3671889"/>
            <a:ext cx="2256074" cy="936625"/>
            <a:chOff x="345557" y="3672115"/>
            <a:chExt cx="1692425" cy="937082"/>
          </a:xfrm>
          <a:solidFill>
            <a:srgbClr val="DDDCDC"/>
          </a:solidFill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</p:grpSpPr>
        <p:sp>
          <p:nvSpPr>
            <p:cNvPr id="45092" name="爆炸形 1 71"/>
            <p:cNvSpPr>
              <a:spLocks noChangeArrowheads="1"/>
            </p:cNvSpPr>
            <p:nvPr/>
          </p:nvSpPr>
          <p:spPr bwMode="auto">
            <a:xfrm>
              <a:off x="1582369" y="4301222"/>
              <a:ext cx="455613" cy="307975"/>
            </a:xfrm>
            <a:prstGeom prst="irregularSeal1">
              <a:avLst/>
            </a:prstGeom>
            <a:solidFill>
              <a:srgbClr val="C00000"/>
            </a:solidFill>
            <a:ln w="28575">
              <a:noFill/>
              <a:miter lim="800000"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45093" name="对话气泡: 圆角矩形 33"/>
            <p:cNvSpPr>
              <a:spLocks noChangeArrowheads="1"/>
            </p:cNvSpPr>
            <p:nvPr/>
          </p:nvSpPr>
          <p:spPr bwMode="auto">
            <a:xfrm>
              <a:off x="345557" y="3672115"/>
              <a:ext cx="1236812" cy="547946"/>
            </a:xfrm>
            <a:prstGeom prst="wedgeRoundRectCallout">
              <a:avLst>
                <a:gd name="adj1" fmla="val 58569"/>
                <a:gd name="adj2" fmla="val 93735"/>
                <a:gd name="adj3" fmla="val 16667"/>
              </a:avLst>
            </a:prstGeom>
            <a:grpFill/>
            <a:ln w="9525" algn="ctr">
              <a:noFill/>
              <a:round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/>
            <a:lstStyle/>
            <a:p>
              <a:pPr algn="ctr" eaLnBrk="1" hangingPunct="1"/>
              <a:endParaRPr lang="zh-CN" altLang="en-US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418482" y="3714998"/>
              <a:ext cx="1062061" cy="461890"/>
            </a:xfrm>
            <a:prstGeom prst="rect">
              <a:avLst/>
            </a:prstGeom>
            <a:grpFill/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zh-CN" altLang="en-US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华文新魏" panose="02010800040101010101" pitchFamily="2" charset="-122"/>
                  <a:ea typeface="华文新魏" panose="02010800040101010101" pitchFamily="2" charset="-122"/>
                </a:rPr>
                <a:t>武汉会战</a:t>
              </a:r>
            </a:p>
          </p:txBody>
        </p:sp>
      </p:grpSp>
      <p:sp>
        <p:nvSpPr>
          <p:cNvPr id="43" name="矩形 42"/>
          <p:cNvSpPr/>
          <p:nvPr/>
        </p:nvSpPr>
        <p:spPr>
          <a:xfrm>
            <a:off x="8949779" y="3805674"/>
            <a:ext cx="3189211" cy="5232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b="1" dirty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800" b="1" dirty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800" b="1" dirty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-10</a:t>
            </a:r>
            <a:r>
              <a:rPr lang="zh-CN" altLang="en-US" sz="2800" b="1" dirty="0" smtClean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月武</a:t>
            </a:r>
            <a:r>
              <a:rPr lang="zh-CN" altLang="en-US" sz="2800" b="1" dirty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汉会战</a:t>
            </a:r>
            <a:endParaRPr lang="en-US" altLang="zh-CN" sz="2800" b="1" dirty="0">
              <a:solidFill>
                <a:srgbClr val="0000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0"/>
          <p:cNvGrpSpPr/>
          <p:nvPr/>
        </p:nvGrpSpPr>
        <p:grpSpPr bwMode="auto">
          <a:xfrm>
            <a:off x="539751" y="4881564"/>
            <a:ext cx="2601801" cy="993775"/>
            <a:chOff x="404598" y="4880780"/>
            <a:chExt cx="1952079" cy="994098"/>
          </a:xfrm>
          <a:solidFill>
            <a:srgbClr val="DDDCDC"/>
          </a:solidFill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</p:grpSpPr>
        <p:sp>
          <p:nvSpPr>
            <p:cNvPr id="45089" name="爆炸形 1 71"/>
            <p:cNvSpPr>
              <a:spLocks noChangeArrowheads="1"/>
            </p:cNvSpPr>
            <p:nvPr/>
          </p:nvSpPr>
          <p:spPr bwMode="auto">
            <a:xfrm>
              <a:off x="1330124" y="4880780"/>
              <a:ext cx="455613" cy="307975"/>
            </a:xfrm>
            <a:prstGeom prst="irregularSeal1">
              <a:avLst/>
            </a:prstGeom>
            <a:solidFill>
              <a:srgbClr val="C00000"/>
            </a:solidFill>
            <a:ln w="28575">
              <a:noFill/>
              <a:miter lim="800000"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45090" name="对话气泡: 圆角矩形 48"/>
            <p:cNvSpPr>
              <a:spLocks noChangeArrowheads="1"/>
            </p:cNvSpPr>
            <p:nvPr/>
          </p:nvSpPr>
          <p:spPr bwMode="auto">
            <a:xfrm>
              <a:off x="404598" y="5326932"/>
              <a:ext cx="1952079" cy="547946"/>
            </a:xfrm>
            <a:prstGeom prst="wedgeRoundRectCallout">
              <a:avLst>
                <a:gd name="adj1" fmla="val 10181"/>
                <a:gd name="adj2" fmla="val -98736"/>
                <a:gd name="adj3" fmla="val 16667"/>
              </a:avLst>
            </a:prstGeom>
            <a:grpFill/>
            <a:ln w="9525" algn="ctr">
              <a:noFill/>
              <a:round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/>
            <a:lstStyle/>
            <a:p>
              <a:pPr algn="ctr" eaLnBrk="1" hangingPunct="1"/>
              <a:endParaRPr lang="zh-CN" altLang="en-US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463357" y="5395297"/>
              <a:ext cx="1754981" cy="461815"/>
            </a:xfrm>
            <a:prstGeom prst="rect">
              <a:avLst/>
            </a:prstGeom>
            <a:grpFill/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华文新魏" panose="02010800040101010101" pitchFamily="2" charset="-122"/>
                  <a:ea typeface="华文新魏" panose="02010800040101010101" pitchFamily="2" charset="-122"/>
                </a:rPr>
                <a:t>第三次长沙会战</a:t>
              </a:r>
            </a:p>
          </p:txBody>
        </p:sp>
      </p:grpSp>
      <p:sp>
        <p:nvSpPr>
          <p:cNvPr id="51" name="矩形 50"/>
          <p:cNvSpPr/>
          <p:nvPr/>
        </p:nvSpPr>
        <p:spPr>
          <a:xfrm>
            <a:off x="8978365" y="5103232"/>
            <a:ext cx="2904067" cy="9541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b="1" dirty="0" smtClean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1941</a:t>
            </a:r>
            <a:r>
              <a:rPr lang="zh-CN" altLang="en-US" sz="2800" b="1" dirty="0" smtClean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800" b="1" dirty="0" smtClean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800" b="1" dirty="0" smtClean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endParaRPr lang="en-US" altLang="zh-CN" sz="2800" b="1" dirty="0">
              <a:solidFill>
                <a:srgbClr val="0000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800" b="1" dirty="0" smtClean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第三次</a:t>
            </a:r>
            <a:r>
              <a:rPr lang="zh-CN" altLang="en-US" sz="2800" b="1" dirty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长沙会战</a:t>
            </a:r>
            <a:endParaRPr lang="en-US" altLang="zh-CN" sz="2800" b="1" dirty="0">
              <a:solidFill>
                <a:srgbClr val="0000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082" name="椭圆 60"/>
          <p:cNvSpPr>
            <a:spLocks noChangeArrowheads="1"/>
          </p:cNvSpPr>
          <p:nvPr/>
        </p:nvSpPr>
        <p:spPr bwMode="auto">
          <a:xfrm>
            <a:off x="-61384" y="4429126"/>
            <a:ext cx="800101" cy="434975"/>
          </a:xfrm>
          <a:prstGeom prst="ellipse">
            <a:avLst/>
          </a:prstGeom>
          <a:noFill/>
          <a:ln w="38100" algn="ctr">
            <a:solidFill>
              <a:srgbClr val="C00000"/>
            </a:solidFill>
            <a:round/>
          </a:ln>
        </p:spPr>
        <p:txBody>
          <a:bodyPr/>
          <a:lstStyle/>
          <a:p>
            <a:pPr algn="ctr" eaLnBrk="1" hangingPunct="1"/>
            <a:endParaRPr lang="zh-CN" altLang="en-US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7203619" y="857478"/>
            <a:ext cx="1595666" cy="5786437"/>
            <a:chOff x="7203619" y="857478"/>
            <a:chExt cx="1595666" cy="5786437"/>
          </a:xfrm>
        </p:grpSpPr>
        <p:cxnSp>
          <p:nvCxnSpPr>
            <p:cNvPr id="4" name="直接箭头连接符 3"/>
            <p:cNvCxnSpPr/>
            <p:nvPr/>
          </p:nvCxnSpPr>
          <p:spPr>
            <a:xfrm>
              <a:off x="8799285" y="857478"/>
              <a:ext cx="0" cy="5786437"/>
            </a:xfrm>
            <a:prstGeom prst="straightConnector1">
              <a:avLst/>
            </a:prstGeom>
            <a:ln w="57150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矩形 5"/>
            <p:cNvSpPr/>
            <p:nvPr/>
          </p:nvSpPr>
          <p:spPr>
            <a:xfrm>
              <a:off x="7213926" y="1298676"/>
              <a:ext cx="1069524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 smtClean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1937</a:t>
              </a:r>
              <a:endParaRPr lang="zh-CN" altLang="en-US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7203619" y="3224934"/>
              <a:ext cx="1069524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 smtClean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1938</a:t>
              </a:r>
              <a:endParaRPr lang="zh-CN" altLang="en-US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7258204" y="5921925"/>
              <a:ext cx="1428596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1945</a:t>
              </a:r>
              <a:r>
                <a:rPr lang="zh-CN" altLang="en-US" sz="2800" b="1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</a:p>
          </p:txBody>
        </p:sp>
        <p:sp>
          <p:nvSpPr>
            <p:cNvPr id="9" name="矩形 8"/>
            <p:cNvSpPr/>
            <p:nvPr/>
          </p:nvSpPr>
          <p:spPr>
            <a:xfrm>
              <a:off x="7289388" y="5103232"/>
              <a:ext cx="1069524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 smtClean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1941</a:t>
              </a:r>
              <a:endParaRPr lang="zh-CN" altLang="en-US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左大括号 48"/>
            <p:cNvSpPr/>
            <p:nvPr/>
          </p:nvSpPr>
          <p:spPr>
            <a:xfrm>
              <a:off x="8273143" y="957944"/>
              <a:ext cx="348343" cy="1204685"/>
            </a:xfrm>
            <a:prstGeom prst="leftBrac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ln w="38100">
                  <a:solidFill>
                    <a:schemeClr val="tx1"/>
                  </a:solidFill>
                </a:ln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左大括号 54"/>
            <p:cNvSpPr/>
            <p:nvPr/>
          </p:nvSpPr>
          <p:spPr>
            <a:xfrm>
              <a:off x="8360229" y="2677887"/>
              <a:ext cx="326571" cy="1618342"/>
            </a:xfrm>
            <a:prstGeom prst="leftBrac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ln w="38100">
                  <a:solidFill>
                    <a:schemeClr val="tx1"/>
                  </a:solidFill>
                </a:ln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0" grpId="0" animBg="1"/>
      <p:bldP spid="31" grpId="0" animBg="1"/>
      <p:bldP spid="43" grpId="0" animBg="1"/>
      <p:bldP spid="5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320513" descr="b"/>
          <p:cNvPicPr>
            <a:picLocks noChangeAspect="1"/>
          </p:cNvPicPr>
          <p:nvPr/>
        </p:nvPicPr>
        <p:blipFill>
          <a:blip r:embed="rId4" cstate="print">
            <a:lum bright="-12000" contrast="11999"/>
          </a:blip>
          <a:stretch>
            <a:fillRect/>
          </a:stretch>
        </p:blipFill>
        <p:spPr>
          <a:xfrm>
            <a:off x="135164" y="1567871"/>
            <a:ext cx="5248997" cy="5196689"/>
          </a:xfrm>
          <a:prstGeom prst="rect">
            <a:avLst/>
          </a:prstGeom>
          <a:ln w="19050"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文本框 16"/>
          <p:cNvSpPr txBox="1"/>
          <p:nvPr/>
        </p:nvSpPr>
        <p:spPr>
          <a:xfrm>
            <a:off x="5622530" y="2915277"/>
            <a:ext cx="6491006" cy="175432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anchor="t">
            <a:spAutoFit/>
            <a:scene3d>
              <a:camera prst="orthographicFront"/>
              <a:lightRig rig="threePt" dir="t"/>
            </a:scene3d>
          </a:bodyPr>
          <a:lstStyle/>
          <a:p>
            <a:pPr fontAlgn="auto">
              <a:spcBef>
                <a:spcPts val="1200"/>
              </a:spcBef>
            </a:pPr>
            <a:r>
              <a:rPr lang="en-US" altLang="zh-CN" sz="32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sym typeface="宋体" panose="02010600030101010101" pitchFamily="2" charset="-122"/>
              </a:rPr>
              <a:t>   </a:t>
            </a:r>
            <a:r>
              <a:rPr lang="en-US" altLang="zh-CN" sz="3200" b="1" noProof="1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sym typeface="宋体" panose="02010600030101010101" pitchFamily="2" charset="-122"/>
              </a:rPr>
              <a:t>    </a:t>
            </a:r>
            <a:r>
              <a:rPr lang="zh-CN" altLang="en-US" sz="3600" b="1" noProof="1" smtClean="0"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sym typeface="宋体" panose="02010600030101010101" pitchFamily="2" charset="-122"/>
              </a:rPr>
              <a:t>假如你是彭德怀身边的通讯员，请你将百团大战的喜讯写成一份战地报道！</a:t>
            </a:r>
            <a:endParaRPr lang="zh-CN" altLang="en-US" sz="3200" b="1" noProof="1"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新魏" panose="02010800040101010101" pitchFamily="2" charset="-122"/>
              <a:ea typeface="华文新魏" panose="02010800040101010101" pitchFamily="2" charset="-122"/>
              <a:sym typeface="宋体" panose="02010600030101010101" pitchFamily="2" charset="-122"/>
            </a:endParaRPr>
          </a:p>
        </p:txBody>
      </p:sp>
      <p:graphicFrame>
        <p:nvGraphicFramePr>
          <p:cNvPr id="17" name="表格 16"/>
          <p:cNvGraphicFramePr/>
          <p:nvPr>
            <p:extLst>
              <p:ext uri="{D42A27DB-BD31-4B8C-83A1-F6EECF244321}">
                <p14:modId xmlns="" xmlns:p14="http://schemas.microsoft.com/office/powerpoint/2010/main" val="222819452"/>
              </p:ext>
            </p:extLst>
          </p:nvPr>
        </p:nvGraphicFramePr>
        <p:xfrm>
          <a:off x="5622530" y="888050"/>
          <a:ext cx="6491006" cy="1645920"/>
        </p:xfrm>
        <a:graphic>
          <a:graphicData uri="http://schemas.openxmlformats.org/drawingml/2006/table">
            <a:tbl>
              <a:tblPr/>
              <a:tblGrid>
                <a:gridCol w="1077034"/>
                <a:gridCol w="1123696"/>
                <a:gridCol w="1492756"/>
                <a:gridCol w="1394234"/>
                <a:gridCol w="1403286"/>
              </a:tblGrid>
              <a:tr h="615950">
                <a:tc>
                  <a:txBody>
                    <a:bodyPr/>
                    <a:lstStyle/>
                    <a:p>
                      <a:pPr lvl="0" indent="0" algn="ctr">
                        <a:buNone/>
                      </a:pPr>
                      <a:r>
                        <a:rPr lang="zh-CN" altLang="en-US" sz="2400" b="1" dirty="0">
                          <a:latin typeface="微软雅黑" panose="020B0503020204020204" charset="-122"/>
                          <a:ea typeface="微软雅黑" panose="020B0503020204020204" charset="-122"/>
                        </a:rPr>
                        <a:t>战役时间</a:t>
                      </a:r>
                    </a:p>
                  </a:txBody>
                  <a:tcPr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cell3D prstMaterial="dkEdge">
                      <a:bevel h="50800" prst="divot"/>
                      <a:lightRig rig="flood" dir="t"/>
                    </a:cell3D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indent="0" algn="ctr">
                        <a:buNone/>
                      </a:pPr>
                      <a:r>
                        <a:rPr lang="zh-CN" altLang="en-US" sz="2400" b="1" dirty="0">
                          <a:latin typeface="微软雅黑" panose="020B0503020204020204" charset="-122"/>
                          <a:ea typeface="微软雅黑" panose="020B0503020204020204" charset="-122"/>
                        </a:rPr>
                        <a:t>战斗次数</a:t>
                      </a:r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cell3D prstMaterial="dkEdge">
                      <a:bevel h="50800" prst="divot"/>
                      <a:lightRig rig="flood" dir="t"/>
                    </a:cell3D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indent="0" algn="ctr">
                        <a:buNone/>
                      </a:pPr>
                      <a:r>
                        <a:rPr lang="zh-CN" altLang="en-US" sz="2400" b="1" dirty="0">
                          <a:latin typeface="微软雅黑" panose="020B0503020204020204" charset="-122"/>
                          <a:ea typeface="微软雅黑" panose="020B0503020204020204" charset="-122"/>
                        </a:rPr>
                        <a:t>毙伤俘日伪军数</a:t>
                      </a:r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cell3D prstMaterial="dkEdge">
                      <a:bevel h="50800" prst="divot"/>
                      <a:lightRig rig="flood" dir="t"/>
                    </a:cell3D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indent="0" algn="ctr">
                        <a:buNone/>
                      </a:pPr>
                      <a:r>
                        <a:rPr lang="zh-CN" altLang="en-US" sz="2400" b="1" dirty="0">
                          <a:latin typeface="微软雅黑" panose="020B0503020204020204" charset="-122"/>
                          <a:ea typeface="微软雅黑" panose="020B0503020204020204" charset="-122"/>
                        </a:rPr>
                        <a:t>破坏交通线</a:t>
                      </a:r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cell3D prstMaterial="dkEdge">
                      <a:bevel h="50800" prst="divot"/>
                      <a:lightRig rig="flood" dir="t"/>
                    </a:cell3D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indent="0" algn="ctr">
                        <a:buNone/>
                      </a:pPr>
                      <a:r>
                        <a:rPr lang="zh-CN" altLang="en-US" sz="2400" b="1" dirty="0">
                          <a:latin typeface="微软雅黑" panose="020B0503020204020204" charset="-122"/>
                          <a:ea typeface="微软雅黑" panose="020B0503020204020204" charset="-122"/>
                        </a:rPr>
                        <a:t>拔掉据点</a:t>
                      </a:r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cell3D prstMaterial="dkEdge">
                      <a:bevel h="50800" prst="divot"/>
                      <a:lightRig rig="flood" dir="t"/>
                    </a:cell3D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553720">
                <a:tc>
                  <a:txBody>
                    <a:bodyPr/>
                    <a:lstStyle/>
                    <a:p>
                      <a:pPr lvl="0" indent="0" algn="ctr">
                        <a:buNone/>
                      </a:pPr>
                      <a:r>
                        <a:rPr lang="en-US" altLang="zh-CN" sz="2400" b="1" dirty="0">
                          <a:latin typeface="微软雅黑" panose="020B0503020204020204" charset="-122"/>
                          <a:ea typeface="微软雅黑" panose="020B0503020204020204" charset="-122"/>
                        </a:rPr>
                        <a:t>3</a:t>
                      </a:r>
                      <a:r>
                        <a:rPr lang="zh-CN" altLang="en-US" sz="2400" b="1" dirty="0">
                          <a:latin typeface="微软雅黑" panose="020B0503020204020204" charset="-122"/>
                          <a:ea typeface="微软雅黑" panose="020B0503020204020204" charset="-122"/>
                        </a:rPr>
                        <a:t>个半月</a:t>
                      </a:r>
                    </a:p>
                  </a:txBody>
                  <a:tcPr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cell3D prstMaterial="dkEdge">
                      <a:bevel h="50800" prst="divot"/>
                      <a:lightRig rig="flood" dir="t"/>
                    </a:cell3D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indent="0" algn="ctr">
                        <a:buNone/>
                      </a:pPr>
                      <a:r>
                        <a:rPr lang="en-US" altLang="zh-CN" sz="2400" b="1" dirty="0">
                          <a:latin typeface="微软雅黑" panose="020B0503020204020204" charset="-122"/>
                          <a:ea typeface="微软雅黑" panose="020B0503020204020204" charset="-122"/>
                        </a:rPr>
                        <a:t>1800</a:t>
                      </a:r>
                      <a:r>
                        <a:rPr lang="zh-CN" altLang="en-US" sz="2400" b="1" dirty="0">
                          <a:latin typeface="微软雅黑" panose="020B0503020204020204" charset="-122"/>
                          <a:ea typeface="微软雅黑" panose="020B0503020204020204" charset="-122"/>
                        </a:rPr>
                        <a:t>多次</a:t>
                      </a:r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cell3D prstMaterial="dkEdge">
                      <a:bevel h="50800" prst="divot"/>
                      <a:lightRig rig="flood" dir="t"/>
                    </a:cell3D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indent="0" algn="ctr">
                        <a:buNone/>
                      </a:pPr>
                      <a:r>
                        <a:rPr lang="en-US" altLang="zh-CN" sz="2400" b="1" dirty="0">
                          <a:latin typeface="微软雅黑" panose="020B0503020204020204" charset="-122"/>
                          <a:ea typeface="微软雅黑" panose="020B0503020204020204" charset="-122"/>
                        </a:rPr>
                        <a:t>4</a:t>
                      </a:r>
                      <a:r>
                        <a:rPr lang="zh-CN" altLang="en-US" sz="2400" b="1" dirty="0">
                          <a:latin typeface="微软雅黑" panose="020B0503020204020204" charset="-122"/>
                          <a:ea typeface="微软雅黑" panose="020B0503020204020204" charset="-122"/>
                        </a:rPr>
                        <a:t>万多人</a:t>
                      </a:r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cell3D prstMaterial="dkEdge">
                      <a:bevel h="50800" prst="divot"/>
                      <a:lightRig rig="flood" dir="t"/>
                    </a:cell3D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indent="0" algn="ctr">
                        <a:buNone/>
                      </a:pPr>
                      <a:r>
                        <a:rPr lang="en-US" altLang="zh-CN" sz="2400" b="1" dirty="0">
                          <a:latin typeface="微软雅黑" panose="020B0503020204020204" charset="-122"/>
                          <a:ea typeface="微软雅黑" panose="020B0503020204020204" charset="-122"/>
                        </a:rPr>
                        <a:t>2000</a:t>
                      </a:r>
                      <a:r>
                        <a:rPr lang="zh-CN" altLang="en-US" sz="2400" b="1" dirty="0">
                          <a:latin typeface="微软雅黑" panose="020B0503020204020204" charset="-122"/>
                          <a:ea typeface="微软雅黑" panose="020B0503020204020204" charset="-122"/>
                        </a:rPr>
                        <a:t>多公里</a:t>
                      </a:r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cell3D prstMaterial="dkEdge">
                      <a:bevel h="50800" prst="divot"/>
                      <a:lightRig rig="flood" dir="t"/>
                    </a:cell3D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indent="0" algn="ctr">
                        <a:buNone/>
                      </a:pPr>
                      <a:r>
                        <a:rPr lang="zh-CN" altLang="en-US" sz="2400" b="1" dirty="0">
                          <a:latin typeface="微软雅黑" panose="020B0503020204020204" charset="-122"/>
                          <a:ea typeface="微软雅黑" panose="020B0503020204020204" charset="-122"/>
                        </a:rPr>
                        <a:t>近</a:t>
                      </a:r>
                      <a:r>
                        <a:rPr lang="en-US" altLang="zh-CN" sz="2400" b="1" dirty="0">
                          <a:latin typeface="微软雅黑" panose="020B0503020204020204" charset="-122"/>
                          <a:ea typeface="微软雅黑" panose="020B0503020204020204" charset="-122"/>
                        </a:rPr>
                        <a:t>3000</a:t>
                      </a:r>
                      <a:r>
                        <a:rPr lang="zh-CN" altLang="en-US" sz="2400" b="1" dirty="0">
                          <a:latin typeface="微软雅黑" panose="020B0503020204020204" charset="-122"/>
                          <a:ea typeface="微软雅黑" panose="020B0503020204020204" charset="-122"/>
                        </a:rPr>
                        <a:t>个</a:t>
                      </a:r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cell3D prstMaterial="dkEdge">
                      <a:bevel h="50800" prst="divot"/>
                      <a:lightRig rig="flood" dir="t"/>
                    </a:cell3D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785492" y="5188139"/>
            <a:ext cx="6165082" cy="107721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捷报</a:t>
            </a:r>
            <a:r>
              <a:rPr lang="zh-CN" altLang="en-US" sz="3200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主要围绕时间、地点、人物、事件的大致经过和影响展开。</a:t>
            </a:r>
            <a:endParaRPr lang="zh-CN" altLang="en-US" sz="3200" b="1" dirty="0">
              <a:ln w="12700">
                <a:solidFill>
                  <a:schemeClr val="tx1"/>
                </a:solidFill>
              </a:ln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1"/>
          <p:cNvSpPr txBox="1"/>
          <p:nvPr/>
        </p:nvSpPr>
        <p:spPr>
          <a:xfrm>
            <a:off x="135164" y="52354"/>
            <a:ext cx="10682514" cy="70788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第二章：战歌</a:t>
            </a:r>
            <a:r>
              <a:rPr lang="en-US" altLang="zh-CN" sz="40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——</a:t>
            </a:r>
            <a:r>
              <a:rPr lang="zh-CN" altLang="en-US" sz="40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起来，不愿做奴隶的人们</a:t>
            </a:r>
          </a:p>
        </p:txBody>
      </p:sp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227424" y="888050"/>
            <a:ext cx="4049486" cy="587340"/>
          </a:xfrm>
          <a:prstGeom prst="rect">
            <a:avLst/>
          </a:prstGeom>
          <a:solidFill>
            <a:srgbClr val="FFC000"/>
          </a:solidFill>
          <a:ln w="31750">
            <a:noFill/>
            <a:miter lim="800000"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lIns="90170" tIns="46990" rIns="90170" bIns="46990">
            <a:spAutoFit/>
          </a:bodyPr>
          <a:lstStyle/>
          <a:p>
            <a:pPr algn="ctr">
              <a:defRPr/>
            </a:pPr>
            <a:r>
              <a:rPr lang="zh-CN" altLang="en-US" sz="3200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敌</a:t>
            </a:r>
            <a:r>
              <a:rPr lang="zh-CN" altLang="en-US" sz="32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后战场</a:t>
            </a:r>
            <a:r>
              <a:rPr lang="zh-CN" altLang="en-US" sz="3200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的战</a:t>
            </a:r>
            <a:r>
              <a:rPr lang="zh-CN" altLang="en-US" sz="32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略配合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33830" y="841828"/>
            <a:ext cx="10377714" cy="150810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zh-CN" altLang="en-US" sz="4800" b="1" spc="5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第三章：</a:t>
            </a:r>
            <a:r>
              <a:rPr lang="zh-CN" altLang="en-US" sz="48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凯歌</a:t>
            </a:r>
            <a:endParaRPr lang="en-US" altLang="zh-CN" sz="4800" b="1" spc="50" dirty="0" smtClean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r>
              <a:rPr lang="en-US" altLang="zh-CN" sz="44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       ——</a:t>
            </a:r>
            <a:r>
              <a:rPr lang="zh-CN" altLang="en-US" sz="44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胜利终将属于我们</a:t>
            </a:r>
            <a:endParaRPr lang="zh-CN" altLang="en-US" sz="4000" b="1" spc="50" dirty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方正北魏楷书简体" panose="03000509000000000000" charset="-122"/>
              <a:ea typeface="方正北魏楷书简体" panose="03000509000000000000" charset="-122"/>
              <a:sym typeface="+mn-ea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99588" y="3873529"/>
            <a:ext cx="11591998" cy="2984471"/>
            <a:chOff x="123234" y="832849"/>
            <a:chExt cx="11591998" cy="2984471"/>
          </a:xfrm>
        </p:grpSpPr>
        <p:pic>
          <p:nvPicPr>
            <p:cNvPr id="36" name="图片 35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24814" r="13974" b="25049"/>
            <a:stretch/>
          </p:blipFill>
          <p:spPr>
            <a:xfrm>
              <a:off x="123234" y="832849"/>
              <a:ext cx="11591998" cy="2984471"/>
            </a:xfrm>
            <a:prstGeom prst="roundRect">
              <a:avLst>
                <a:gd name="adj" fmla="val 5732"/>
              </a:avLst>
            </a:prstGeom>
            <a:ln>
              <a:solidFill>
                <a:schemeClr val="bg2">
                  <a:lumMod val="50000"/>
                </a:schemeClr>
              </a:solidFill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37" name="矩形 36"/>
            <p:cNvSpPr/>
            <p:nvPr/>
          </p:nvSpPr>
          <p:spPr>
            <a:xfrm>
              <a:off x="281066" y="954014"/>
              <a:ext cx="6495355" cy="267765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9525" cap="flat" cmpd="sng" algn="ctr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brightRoom" dir="t">
                <a:rot lat="0" lon="0" rev="600000"/>
              </a:lightRig>
            </a:scene3d>
            <a:sp3d prstMaterial="metal">
              <a:bevelT w="38100" h="57150" prst="angle"/>
            </a:sp3d>
          </p:spPr>
          <p:txBody>
            <a:bodyPr wrap="square">
              <a:spAutoFit/>
            </a:bodyPr>
            <a:lstStyle/>
            <a:p>
              <a:r>
                <a:rPr lang="zh-CN" altLang="en-US" sz="2800" b="1" dirty="0" smtClean="0"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ysClr val="windowText" lastClr="000000">
                        <a:alpha val="40000"/>
                      </a:sysClr>
                    </a:outerShdw>
                  </a:effectLst>
                  <a:latin typeface="华文新魏" panose="02010800040101010101" pitchFamily="2" charset="-122"/>
                  <a:ea typeface="华文新魏" panose="02010800040101010101" pitchFamily="2" charset="-122"/>
                </a:rPr>
                <a:t>        中国共产党领导的抗日根据地，始终牵制着大量日本兵力。据资料记载，根据地军民抗击日本兵力占侵华日军总兵力的比例，</a:t>
              </a:r>
              <a:r>
                <a:rPr lang="en-US" altLang="zh-CN" sz="2800" b="1" dirty="0" smtClean="0"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ysClr val="windowText" lastClr="000000">
                        <a:alpha val="40000"/>
                      </a:sysClr>
                    </a:outerShdw>
                  </a:effectLst>
                  <a:latin typeface="华文新魏" panose="02010800040101010101" pitchFamily="2" charset="-122"/>
                  <a:ea typeface="华文新魏" panose="02010800040101010101" pitchFamily="2" charset="-122"/>
                </a:rPr>
                <a:t>1938</a:t>
              </a:r>
              <a:r>
                <a:rPr lang="zh-CN" altLang="en-US" sz="2800" b="1" dirty="0" smtClean="0"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ysClr val="windowText" lastClr="000000">
                        <a:alpha val="40000"/>
                      </a:sysClr>
                    </a:outerShdw>
                  </a:effectLst>
                  <a:latin typeface="华文新魏" panose="02010800040101010101" pitchFamily="2" charset="-122"/>
                  <a:ea typeface="华文新魏" panose="02010800040101010101" pitchFamily="2" charset="-122"/>
                </a:rPr>
                <a:t>年为</a:t>
              </a:r>
              <a:r>
                <a:rPr lang="en-US" altLang="zh-CN" sz="2800" b="1" dirty="0" smtClean="0"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ysClr val="windowText" lastClr="000000">
                        <a:alpha val="40000"/>
                      </a:sysClr>
                    </a:outerShdw>
                  </a:effectLst>
                  <a:latin typeface="华文新魏" panose="02010800040101010101" pitchFamily="2" charset="-122"/>
                  <a:ea typeface="华文新魏" panose="02010800040101010101" pitchFamily="2" charset="-122"/>
                </a:rPr>
                <a:t>58%</a:t>
              </a:r>
              <a:r>
                <a:rPr lang="zh-CN" altLang="en-US" sz="2800" b="1" dirty="0" smtClean="0"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ysClr val="windowText" lastClr="000000">
                        <a:alpha val="40000"/>
                      </a:sysClr>
                    </a:outerShdw>
                  </a:effectLst>
                  <a:latin typeface="华文新魏" panose="02010800040101010101" pitchFamily="2" charset="-122"/>
                  <a:ea typeface="华文新魏" panose="02010800040101010101" pitchFamily="2" charset="-122"/>
                </a:rPr>
                <a:t>，</a:t>
              </a:r>
              <a:r>
                <a:rPr lang="en-US" altLang="zh-CN" sz="2800" b="1" dirty="0" smtClean="0"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ysClr val="windowText" lastClr="000000">
                        <a:alpha val="40000"/>
                      </a:sysClr>
                    </a:outerShdw>
                  </a:effectLst>
                  <a:latin typeface="华文新魏" panose="02010800040101010101" pitchFamily="2" charset="-122"/>
                  <a:ea typeface="华文新魏" panose="02010800040101010101" pitchFamily="2" charset="-122"/>
                </a:rPr>
                <a:t>1942</a:t>
              </a:r>
              <a:r>
                <a:rPr lang="zh-CN" altLang="en-US" sz="2800" b="1" dirty="0" smtClean="0"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ysClr val="windowText" lastClr="000000">
                        <a:alpha val="40000"/>
                      </a:sysClr>
                    </a:outerShdw>
                  </a:effectLst>
                  <a:latin typeface="华文新魏" panose="02010800040101010101" pitchFamily="2" charset="-122"/>
                  <a:ea typeface="华文新魏" panose="02010800040101010101" pitchFamily="2" charset="-122"/>
                </a:rPr>
                <a:t>年为</a:t>
              </a:r>
              <a:r>
                <a:rPr lang="en-US" altLang="zh-CN" sz="2800" b="1" dirty="0" smtClean="0"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ysClr val="windowText" lastClr="000000">
                        <a:alpha val="40000"/>
                      </a:sysClr>
                    </a:outerShdw>
                  </a:effectLst>
                  <a:latin typeface="华文新魏" panose="02010800040101010101" pitchFamily="2" charset="-122"/>
                  <a:ea typeface="华文新魏" panose="02010800040101010101" pitchFamily="2" charset="-122"/>
                </a:rPr>
                <a:t>63%</a:t>
              </a:r>
              <a:r>
                <a:rPr lang="zh-CN" altLang="en-US" sz="2800" b="1" dirty="0" smtClean="0"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ysClr val="windowText" lastClr="000000">
                        <a:alpha val="40000"/>
                      </a:sysClr>
                    </a:outerShdw>
                  </a:effectLst>
                  <a:latin typeface="华文新魏" panose="02010800040101010101" pitchFamily="2" charset="-122"/>
                  <a:ea typeface="华文新魏" panose="02010800040101010101" pitchFamily="2" charset="-122"/>
                </a:rPr>
                <a:t>，</a:t>
              </a:r>
              <a:r>
                <a:rPr lang="en-US" altLang="zh-CN" sz="2800" b="1" dirty="0" smtClean="0"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ysClr val="windowText" lastClr="000000">
                        <a:alpha val="40000"/>
                      </a:sysClr>
                    </a:outerShdw>
                  </a:effectLst>
                  <a:latin typeface="华文新魏" panose="02010800040101010101" pitchFamily="2" charset="-122"/>
                  <a:ea typeface="华文新魏" panose="02010800040101010101" pitchFamily="2" charset="-122"/>
                </a:rPr>
                <a:t>1944</a:t>
              </a:r>
              <a:r>
                <a:rPr lang="zh-CN" altLang="en-US" sz="2800" b="1" dirty="0" smtClean="0"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ysClr val="windowText" lastClr="000000">
                        <a:alpha val="40000"/>
                      </a:sysClr>
                    </a:outerShdw>
                  </a:effectLst>
                  <a:latin typeface="华文新魏" panose="02010800040101010101" pitchFamily="2" charset="-122"/>
                  <a:ea typeface="华文新魏" panose="02010800040101010101" pitchFamily="2" charset="-122"/>
                </a:rPr>
                <a:t>年为</a:t>
              </a:r>
              <a:r>
                <a:rPr lang="en-US" altLang="zh-CN" sz="2800" b="1" dirty="0" smtClean="0"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ysClr val="windowText" lastClr="000000">
                        <a:alpha val="40000"/>
                      </a:sysClr>
                    </a:outerShdw>
                  </a:effectLst>
                  <a:latin typeface="华文新魏" panose="02010800040101010101" pitchFamily="2" charset="-122"/>
                  <a:ea typeface="华文新魏" panose="02010800040101010101" pitchFamily="2" charset="-122"/>
                </a:rPr>
                <a:t>64%</a:t>
              </a:r>
              <a:r>
                <a:rPr lang="zh-CN" altLang="en-US" sz="2800" b="1" dirty="0" smtClean="0"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ysClr val="windowText" lastClr="000000">
                        <a:alpha val="40000"/>
                      </a:sysClr>
                    </a:outerShdw>
                  </a:effectLst>
                  <a:latin typeface="华文新魏" panose="02010800040101010101" pitchFamily="2" charset="-122"/>
                  <a:ea typeface="华文新魏" panose="02010800040101010101" pitchFamily="2" charset="-122"/>
                </a:rPr>
                <a:t>，为抗日战争的胜利做出了巨大贡献。      </a:t>
              </a:r>
            </a:p>
          </p:txBody>
        </p:sp>
        <p:pic>
          <p:nvPicPr>
            <p:cNvPr id="38" name="图片 37" descr="1124747547_RXaWAy.jpg"/>
            <p:cNvPicPr>
              <a:picLocks noChangeAspect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6823109" y="954014"/>
              <a:ext cx="4845435" cy="27572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30" name="组合 29"/>
          <p:cNvGrpSpPr/>
          <p:nvPr/>
        </p:nvGrpSpPr>
        <p:grpSpPr>
          <a:xfrm>
            <a:off x="123234" y="832849"/>
            <a:ext cx="11653890" cy="2984471"/>
            <a:chOff x="123234" y="3816564"/>
            <a:chExt cx="11653890" cy="2984471"/>
          </a:xfrm>
        </p:grpSpPr>
        <p:pic>
          <p:nvPicPr>
            <p:cNvPr id="31" name="图片 30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24814" r="13974" b="25049"/>
            <a:stretch/>
          </p:blipFill>
          <p:spPr>
            <a:xfrm>
              <a:off x="123234" y="3816564"/>
              <a:ext cx="11591998" cy="2984471"/>
            </a:xfrm>
            <a:prstGeom prst="roundRect">
              <a:avLst>
                <a:gd name="adj" fmla="val 5732"/>
              </a:avLst>
            </a:prstGeom>
            <a:ln>
              <a:solidFill>
                <a:schemeClr val="bg2">
                  <a:lumMod val="50000"/>
                </a:schemeClr>
              </a:solidFill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32" name="图片 31" descr="QQ截图20171213094508.png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50657" y="3874286"/>
              <a:ext cx="4191085" cy="2802202"/>
            </a:xfrm>
            <a:prstGeom prst="rect">
              <a:avLst/>
            </a:prstGeom>
            <a:effectLst>
              <a:softEdge rad="31750"/>
            </a:effectLst>
          </p:spPr>
        </p:pic>
        <p:pic>
          <p:nvPicPr>
            <p:cNvPr id="33" name="图片 32" descr="48f7f3e8t8f59d2855382&amp;690.jpg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465388" y="3902093"/>
              <a:ext cx="3671656" cy="2778449"/>
            </a:xfrm>
            <a:prstGeom prst="rect">
              <a:avLst/>
            </a:prstGeom>
            <a:ln>
              <a:noFill/>
            </a:ln>
            <a:effectLst>
              <a:softEdge rad="12700"/>
            </a:effectLst>
          </p:spPr>
        </p:pic>
        <p:pic>
          <p:nvPicPr>
            <p:cNvPr id="34" name="图片 33" descr="1330408790931.jpg"/>
            <p:cNvPicPr>
              <a:picLocks noChangeAspect="1"/>
            </p:cNvPicPr>
            <p:nvPr/>
          </p:nvPicPr>
          <p:blipFill>
            <a:blip r:embed="rId8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8172252" y="3955595"/>
              <a:ext cx="3604872" cy="263958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Text Box 17"/>
          <p:cNvSpPr txBox="1"/>
          <p:nvPr/>
        </p:nvSpPr>
        <p:spPr>
          <a:xfrm>
            <a:off x="99588" y="117695"/>
            <a:ext cx="5820229" cy="646331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anchor="t">
            <a:spAutoFit/>
          </a:bodyPr>
          <a:lstStyle/>
          <a:p>
            <a:pPr eaLnBrk="0" hangingPunct="0"/>
            <a:r>
              <a:rPr lang="zh-CN" altLang="en-US" sz="3600" b="1" dirty="0" smtClean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ea typeface="微软雅黑" panose="020B0503020204020204" charset="-122"/>
              </a:rPr>
              <a:t>探究：抗日战争胜利原因</a:t>
            </a:r>
            <a:r>
              <a:rPr lang="en-US" altLang="zh-CN" sz="3600" b="1" dirty="0" smtClean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ea typeface="微软雅黑" panose="020B0503020204020204" charset="-122"/>
              </a:rPr>
              <a:t>?</a:t>
            </a:r>
          </a:p>
        </p:txBody>
      </p:sp>
      <p:sp>
        <p:nvSpPr>
          <p:cNvPr id="27" name="矩形 26"/>
          <p:cNvSpPr/>
          <p:nvPr/>
        </p:nvSpPr>
        <p:spPr>
          <a:xfrm>
            <a:off x="250657" y="5710934"/>
            <a:ext cx="6495354" cy="107721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en-US" sz="3200" b="1" dirty="0" smtClean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②共产党领导</a:t>
            </a:r>
            <a:r>
              <a:rPr lang="zh-CN" alt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敌后战场</a:t>
            </a:r>
            <a:r>
              <a:rPr lang="zh-CN" altLang="en-US" sz="3200" b="1" dirty="0" smtClean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起了</a:t>
            </a:r>
            <a:r>
              <a:rPr lang="zh-CN" alt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中流砥柱</a:t>
            </a:r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作用。</a:t>
            </a:r>
          </a:p>
        </p:txBody>
      </p:sp>
      <p:sp>
        <p:nvSpPr>
          <p:cNvPr id="28" name="TextBox 24"/>
          <p:cNvSpPr txBox="1"/>
          <p:nvPr/>
        </p:nvSpPr>
        <p:spPr>
          <a:xfrm>
            <a:off x="250657" y="3063663"/>
            <a:ext cx="6839191" cy="64633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①</a:t>
            </a:r>
            <a:r>
              <a:rPr lang="zh-CN" altLang="en-US" sz="3600" b="1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实行</a:t>
            </a:r>
            <a:r>
              <a:rPr lang="zh-CN" altLang="en-US" sz="3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全民族抗战</a:t>
            </a:r>
            <a:r>
              <a:rPr lang="zh-CN" altLang="en-US" sz="3600" b="1" dirty="0" smtClean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是</a:t>
            </a:r>
            <a:r>
              <a:rPr lang="zh-CN" altLang="en-US" sz="3600" b="1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决定性</a:t>
            </a:r>
            <a:r>
              <a:rPr lang="zh-CN" altLang="en-US" sz="3600" b="1" dirty="0" smtClean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因素。</a:t>
            </a:r>
            <a:endParaRPr lang="zh-CN" altLang="en-US" sz="3600" b="1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876035" y="5710934"/>
            <a:ext cx="4901089" cy="107721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en-US" sz="3200" b="1" dirty="0" smtClean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③正义战争，得到</a:t>
            </a:r>
            <a:r>
              <a:rPr lang="zh-CN" alt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世界反法西斯国家</a:t>
            </a:r>
            <a:r>
              <a:rPr lang="zh-CN" altLang="en-US" sz="3200" b="1" dirty="0" smtClean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和人民帮助。</a:t>
            </a:r>
            <a:endParaRPr lang="zh-CN" altLang="en-US" sz="3200" b="1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ldLvl="0" animBg="1"/>
      <p:bldP spid="28" grpId="0" bldLvl="0" animBg="1"/>
      <p:bldP spid="29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23234" y="996030"/>
            <a:ext cx="6927561" cy="5805006"/>
            <a:chOff x="123234" y="996030"/>
            <a:chExt cx="6927561" cy="5805006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24814" r="13974" b="25049"/>
            <a:stretch/>
          </p:blipFill>
          <p:spPr>
            <a:xfrm>
              <a:off x="123234" y="996030"/>
              <a:ext cx="6927561" cy="5805006"/>
            </a:xfrm>
            <a:prstGeom prst="roundRect">
              <a:avLst>
                <a:gd name="adj" fmla="val 5732"/>
              </a:avLst>
            </a:prstGeom>
            <a:ln>
              <a:solidFill>
                <a:schemeClr val="bg2">
                  <a:lumMod val="50000"/>
                </a:schemeClr>
              </a:solidFill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grpSp>
          <p:nvGrpSpPr>
            <p:cNvPr id="17" name="组合 16"/>
            <p:cNvGrpSpPr/>
            <p:nvPr/>
          </p:nvGrpSpPr>
          <p:grpSpPr>
            <a:xfrm>
              <a:off x="287638" y="1178805"/>
              <a:ext cx="2665417" cy="1665491"/>
              <a:chOff x="259307" y="1665699"/>
              <a:chExt cx="2665417" cy="1665491"/>
            </a:xfrm>
          </p:grpSpPr>
          <p:pic>
            <p:nvPicPr>
              <p:cNvPr id="4" name="图片 3" descr="201308293001.jpg"/>
              <p:cNvPicPr>
                <a:picLocks noChangeAspect="1"/>
              </p:cNvPicPr>
              <p:nvPr/>
            </p:nvPicPr>
            <p:blipFill>
              <a:blip r:embed="rId4" cstate="print"/>
              <a:srcRect b="12138"/>
              <a:stretch>
                <a:fillRect/>
              </a:stretch>
            </p:blipFill>
            <p:spPr>
              <a:xfrm>
                <a:off x="259307" y="1665699"/>
                <a:ext cx="2665417" cy="1665491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88900" cap="sq">
                <a:solidFill>
                  <a:srgbClr val="FFFFFF"/>
                </a:solidFill>
                <a:miter lim="800000"/>
              </a:ln>
              <a:effectLst>
                <a:outerShdw blurRad="55000" dist="18000" dir="5400000" algn="tl" rotWithShape="0">
                  <a:srgbClr val="000000">
                    <a:alpha val="40000"/>
                  </a:srgbClr>
                </a:outerShdw>
              </a:effectLst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bevelT w="25400" h="19050"/>
                <a:contourClr>
                  <a:srgbClr val="FFFFFF"/>
                </a:contourClr>
              </a:sp3d>
            </p:spPr>
          </p:pic>
          <p:sp>
            <p:nvSpPr>
              <p:cNvPr id="7" name="TextBox 32"/>
              <p:cNvSpPr txBox="1"/>
              <p:nvPr/>
            </p:nvSpPr>
            <p:spPr>
              <a:xfrm>
                <a:off x="1710930" y="2980824"/>
                <a:ext cx="1213794" cy="29745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zh-CN" sz="1333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黑体" pitchFamily="49" charset="-122"/>
                    <a:ea typeface="黑体" pitchFamily="49" charset="-122"/>
                  </a:rPr>
                  <a:t>《</a:t>
                </a:r>
                <a:r>
                  <a:rPr lang="zh-CN" altLang="en-US" sz="1333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黑体" pitchFamily="49" charset="-122"/>
                    <a:ea typeface="黑体" pitchFamily="49" charset="-122"/>
                  </a:rPr>
                  <a:t>南京条约</a:t>
                </a:r>
                <a:r>
                  <a:rPr lang="en-US" altLang="zh-CN" sz="1333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黑体" pitchFamily="49" charset="-122"/>
                    <a:ea typeface="黑体" pitchFamily="49" charset="-122"/>
                  </a:rPr>
                  <a:t>》</a:t>
                </a:r>
                <a:endParaRPr lang="zh-CN" altLang="en-US" sz="1333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49" charset="-122"/>
                  <a:ea typeface="黑体" pitchFamily="49" charset="-122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307541" y="2965243"/>
              <a:ext cx="2653411" cy="1684401"/>
              <a:chOff x="271313" y="3314848"/>
              <a:chExt cx="2653411" cy="1684401"/>
            </a:xfrm>
          </p:grpSpPr>
          <p:pic>
            <p:nvPicPr>
              <p:cNvPr id="6" name="图片 5" descr="3710-中日马关条约.jpg"/>
              <p:cNvPicPr>
                <a:picLocks noChangeAspect="1"/>
              </p:cNvPicPr>
              <p:nvPr/>
            </p:nvPicPr>
            <p:blipFill>
              <a:blip r:embed="rId5" cstate="print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</a:blip>
              <a:srcRect l="2469" t="3562" r="2469" b="9025"/>
              <a:stretch>
                <a:fillRect/>
              </a:stretch>
            </p:blipFill>
            <p:spPr>
              <a:xfrm>
                <a:off x="271313" y="3314848"/>
                <a:ext cx="2653411" cy="1684401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88900" cap="sq">
                <a:solidFill>
                  <a:srgbClr val="FFFFFF"/>
                </a:solidFill>
                <a:miter lim="800000"/>
              </a:ln>
              <a:effectLst>
                <a:outerShdw blurRad="55000" dist="18000" dir="5400000" algn="tl" rotWithShape="0">
                  <a:srgbClr val="000000">
                    <a:alpha val="40000"/>
                  </a:srgbClr>
                </a:outerShdw>
              </a:effectLst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bevelT w="25400" h="19050"/>
                <a:contourClr>
                  <a:srgbClr val="FFFFFF"/>
                </a:contourClr>
              </a:sp3d>
            </p:spPr>
          </p:pic>
          <p:sp>
            <p:nvSpPr>
              <p:cNvPr id="8" name="TextBox 33"/>
              <p:cNvSpPr txBox="1"/>
              <p:nvPr/>
            </p:nvSpPr>
            <p:spPr>
              <a:xfrm>
                <a:off x="1708370" y="4673192"/>
                <a:ext cx="1213794" cy="29745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zh-CN" sz="1333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黑体" pitchFamily="49" charset="-122"/>
                    <a:ea typeface="黑体" pitchFamily="49" charset="-122"/>
                  </a:rPr>
                  <a:t>《</a:t>
                </a:r>
                <a:r>
                  <a:rPr lang="zh-CN" altLang="en-US" sz="1333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黑体" pitchFamily="49" charset="-122"/>
                    <a:ea typeface="黑体" pitchFamily="49" charset="-122"/>
                  </a:rPr>
                  <a:t>马关条约</a:t>
                </a:r>
                <a:r>
                  <a:rPr lang="en-US" altLang="zh-CN" sz="1333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黑体" pitchFamily="49" charset="-122"/>
                    <a:ea typeface="黑体" pitchFamily="49" charset="-122"/>
                  </a:rPr>
                  <a:t>》</a:t>
                </a:r>
                <a:endParaRPr lang="zh-CN" altLang="en-US" sz="1333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49" charset="-122"/>
                  <a:ea typeface="黑体" pitchFamily="49" charset="-122"/>
                </a:endParaRPr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71313" y="4770592"/>
              <a:ext cx="2650851" cy="1758300"/>
              <a:chOff x="271313" y="4770592"/>
              <a:chExt cx="2650851" cy="1758300"/>
            </a:xfrm>
          </p:grpSpPr>
          <p:pic>
            <p:nvPicPr>
              <p:cNvPr id="5" name="图片 4" descr="13784539573807.jpg"/>
              <p:cNvPicPr>
                <a:picLocks noChangeAspect="1"/>
              </p:cNvPicPr>
              <p:nvPr/>
            </p:nvPicPr>
            <p:blipFill>
              <a:blip r:embed="rId6" cstate="print"/>
              <a:srcRect b="8682"/>
              <a:stretch>
                <a:fillRect/>
              </a:stretch>
            </p:blipFill>
            <p:spPr>
              <a:xfrm>
                <a:off x="271313" y="4770592"/>
                <a:ext cx="2650851" cy="1758300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88900" cap="sq">
                <a:solidFill>
                  <a:srgbClr val="FFFFFF"/>
                </a:solidFill>
                <a:miter lim="800000"/>
              </a:ln>
              <a:effectLst>
                <a:outerShdw blurRad="55000" dist="18000" dir="5400000" algn="tl" rotWithShape="0">
                  <a:srgbClr val="000000">
                    <a:alpha val="40000"/>
                  </a:srgbClr>
                </a:outerShdw>
              </a:effectLst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bevelT w="25400" h="19050"/>
                <a:contourClr>
                  <a:srgbClr val="FFFFFF"/>
                </a:contourClr>
              </a:sp3d>
            </p:spPr>
          </p:pic>
          <p:sp>
            <p:nvSpPr>
              <p:cNvPr id="9" name="TextBox 38"/>
              <p:cNvSpPr txBox="1"/>
              <p:nvPr/>
            </p:nvSpPr>
            <p:spPr>
              <a:xfrm>
                <a:off x="271313" y="6218783"/>
                <a:ext cx="1213794" cy="29745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zh-CN" sz="1333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黑体" pitchFamily="49" charset="-122"/>
                    <a:ea typeface="黑体" pitchFamily="49" charset="-122"/>
                  </a:rPr>
                  <a:t>《</a:t>
                </a:r>
                <a:r>
                  <a:rPr lang="zh-CN" altLang="en-US" sz="1333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黑体" pitchFamily="49" charset="-122"/>
                    <a:ea typeface="黑体" pitchFamily="49" charset="-122"/>
                  </a:rPr>
                  <a:t>辛丑条约</a:t>
                </a:r>
                <a:r>
                  <a:rPr lang="en-US" altLang="zh-CN" sz="1333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黑体" pitchFamily="49" charset="-122"/>
                    <a:ea typeface="黑体" pitchFamily="49" charset="-122"/>
                  </a:rPr>
                  <a:t>》</a:t>
                </a:r>
                <a:endParaRPr lang="zh-CN" altLang="en-US" sz="1333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49" charset="-122"/>
                  <a:ea typeface="黑体" pitchFamily="49" charset="-122"/>
                </a:endParaRPr>
              </a:p>
            </p:txBody>
          </p:sp>
        </p:grpSp>
        <p:grpSp>
          <p:nvGrpSpPr>
            <p:cNvPr id="20" name="组合 20"/>
            <p:cNvGrpSpPr/>
            <p:nvPr/>
          </p:nvGrpSpPr>
          <p:grpSpPr>
            <a:xfrm>
              <a:off x="3064899" y="1173090"/>
              <a:ext cx="3732509" cy="2430245"/>
              <a:chOff x="3064899" y="1173090"/>
              <a:chExt cx="3732509" cy="2430245"/>
            </a:xfrm>
          </p:grpSpPr>
          <p:pic>
            <p:nvPicPr>
              <p:cNvPr id="10" name="Picture 17" descr="512653000a0e"/>
              <p:cNvPicPr>
                <a:picLocks noChangeAspect="1" noChangeArrowheads="1"/>
              </p:cNvPicPr>
              <p:nvPr/>
            </p:nvPicPr>
            <p:blipFill>
              <a:blip r:embed="rId7" cstate="print"/>
              <a:srcRect/>
              <a:stretch>
                <a:fillRect/>
              </a:stretch>
            </p:blipFill>
            <p:spPr bwMode="auto">
              <a:xfrm>
                <a:off x="3072796" y="1178805"/>
                <a:ext cx="3724612" cy="2424530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88900" cap="sq">
                <a:solidFill>
                  <a:srgbClr val="FFFFFF"/>
                </a:solidFill>
                <a:miter lim="800000"/>
              </a:ln>
              <a:effectLst>
                <a:outerShdw blurRad="55000" dist="18000" dir="5400000" algn="tl" rotWithShape="0">
                  <a:srgbClr val="000000">
                    <a:alpha val="40000"/>
                  </a:srgbClr>
                </a:outerShdw>
              </a:effectLst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bevelT w="25400" h="19050"/>
                <a:contourClr>
                  <a:srgbClr val="FFFFFF"/>
                </a:contourClr>
              </a:sp3d>
            </p:spPr>
          </p:pic>
          <p:sp>
            <p:nvSpPr>
              <p:cNvPr id="11" name="矩形 10"/>
              <p:cNvSpPr>
                <a:spLocks noChangeArrowheads="1"/>
              </p:cNvSpPr>
              <p:nvPr/>
            </p:nvSpPr>
            <p:spPr bwMode="auto">
              <a:xfrm>
                <a:off x="3064899" y="1173090"/>
                <a:ext cx="2912723" cy="356123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zh-CN" altLang="en-US" sz="1714" b="1" dirty="0">
                    <a:solidFill>
                      <a:srgbClr val="8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黑体" pitchFamily="49" charset="-122"/>
                    <a:ea typeface="黑体" pitchFamily="49" charset="-122"/>
                  </a:rPr>
                  <a:t>中国战区日军投降签字仪式</a:t>
                </a:r>
              </a:p>
            </p:txBody>
          </p:sp>
        </p:grpSp>
        <p:grpSp>
          <p:nvGrpSpPr>
            <p:cNvPr id="21" name="组合 19"/>
            <p:cNvGrpSpPr/>
            <p:nvPr/>
          </p:nvGrpSpPr>
          <p:grpSpPr>
            <a:xfrm>
              <a:off x="3064899" y="3720471"/>
              <a:ext cx="3732509" cy="2808421"/>
              <a:chOff x="3064899" y="3720471"/>
              <a:chExt cx="3732509" cy="2808421"/>
            </a:xfrm>
          </p:grpSpPr>
          <p:pic>
            <p:nvPicPr>
              <p:cNvPr id="12" name="Picture 15" descr="FM"/>
              <p:cNvPicPr>
                <a:picLocks noChangeAspect="1" noChangeArrowheads="1"/>
              </p:cNvPicPr>
              <p:nvPr/>
            </p:nvPicPr>
            <p:blipFill>
              <a:blip r:embed="rId8" cstate="print"/>
              <a:srcRect/>
              <a:stretch>
                <a:fillRect/>
              </a:stretch>
            </p:blipFill>
            <p:spPr bwMode="auto">
              <a:xfrm>
                <a:off x="3072796" y="3767770"/>
                <a:ext cx="3724612" cy="2761122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88900" cap="sq">
                <a:solidFill>
                  <a:srgbClr val="FFFFFF"/>
                </a:solidFill>
                <a:miter lim="800000"/>
              </a:ln>
              <a:effectLst>
                <a:outerShdw blurRad="55000" dist="18000" dir="5400000" algn="tl" rotWithShape="0">
                  <a:srgbClr val="000000">
                    <a:alpha val="40000"/>
                  </a:srgbClr>
                </a:outerShdw>
              </a:effectLst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bevelT w="25400" h="19050"/>
                <a:contourClr>
                  <a:srgbClr val="FFFFFF"/>
                </a:contourClr>
              </a:sp3d>
            </p:spPr>
          </p:pic>
          <p:sp>
            <p:nvSpPr>
              <p:cNvPr id="13" name="Rectangle 14"/>
              <p:cNvSpPr>
                <a:spLocks noChangeArrowheads="1"/>
              </p:cNvSpPr>
              <p:nvPr/>
            </p:nvSpPr>
            <p:spPr bwMode="auto">
              <a:xfrm>
                <a:off x="3064899" y="3720471"/>
                <a:ext cx="3158878" cy="356123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zh-CN" altLang="en-US" sz="1714" b="1" dirty="0">
                    <a:solidFill>
                      <a:srgbClr val="660033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黑体" pitchFamily="49" charset="-122"/>
                    <a:ea typeface="黑体" pitchFamily="49" charset="-122"/>
                  </a:rPr>
                  <a:t>中国战区接受日本投降的会场</a:t>
                </a:r>
              </a:p>
            </p:txBody>
          </p:sp>
        </p:grpSp>
      </p:grpSp>
      <p:sp>
        <p:nvSpPr>
          <p:cNvPr id="14" name="TextBox 51"/>
          <p:cNvSpPr txBox="1"/>
          <p:nvPr/>
        </p:nvSpPr>
        <p:spPr>
          <a:xfrm>
            <a:off x="7270573" y="4106808"/>
            <a:ext cx="4725486" cy="230832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slope"/>
            <a:contourClr>
              <a:srgbClr val="FFFFFF"/>
            </a:contourClr>
          </a:sp3d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②</a:t>
            </a:r>
            <a:r>
              <a:rPr lang="zh-CN" altLang="en-US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促进了</a:t>
            </a:r>
            <a:r>
              <a:rPr lang="zh-CN" altLang="en-US" sz="3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民族觉醒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为实现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彻底的</a:t>
            </a:r>
            <a:r>
              <a:rPr lang="zh-CN" alt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民族独立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人民解放</a:t>
            </a:r>
            <a:r>
              <a:rPr lang="zh-CN" altLang="en-US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奠定基础。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 Box 17"/>
          <p:cNvSpPr txBox="1"/>
          <p:nvPr/>
        </p:nvSpPr>
        <p:spPr>
          <a:xfrm>
            <a:off x="307541" y="108466"/>
            <a:ext cx="4220988" cy="646331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anchor="t">
            <a:spAutoFit/>
          </a:bodyPr>
          <a:lstStyle/>
          <a:p>
            <a:pPr algn="ctr" eaLnBrk="0" hangingPunct="0"/>
            <a:r>
              <a:rPr lang="zh-CN" altLang="en-US" sz="36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ea typeface="微软雅黑" panose="020B0503020204020204" charset="-122"/>
              </a:rPr>
              <a:t>抗日战争胜利意义</a:t>
            </a:r>
            <a:endParaRPr lang="zh-CN" alt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" name="TextBox 24"/>
          <p:cNvSpPr txBox="1"/>
          <p:nvPr/>
        </p:nvSpPr>
        <p:spPr>
          <a:xfrm>
            <a:off x="7224056" y="1616767"/>
            <a:ext cx="4772002" cy="175432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slope"/>
            <a:contourClr>
              <a:srgbClr val="FFFFFF"/>
            </a:contourClr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①抗日战争是近代中国</a:t>
            </a:r>
            <a:r>
              <a:rPr lang="zh-CN" altLang="en-US" sz="3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反侵略第一次完全</a:t>
            </a:r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胜利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民族解放战争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24" name="TextBox 52"/>
          <p:cNvSpPr txBox="1"/>
          <p:nvPr/>
        </p:nvSpPr>
        <p:spPr>
          <a:xfrm>
            <a:off x="7162639" y="165033"/>
            <a:ext cx="2998552" cy="8309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4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华文新魏" pitchFamily="2" charset="-122"/>
                <a:ea typeface="华文新魏" pitchFamily="2" charset="-122"/>
              </a:rPr>
              <a:t>国内意义：</a:t>
            </a:r>
            <a:endParaRPr lang="zh-CN" altLang="en-US" sz="4800" b="1" dirty="0">
              <a:ln w="9525">
                <a:solidFill>
                  <a:schemeClr val="bg1"/>
                </a:solidFill>
                <a:prstDash val="solid"/>
              </a:ln>
              <a:solidFill>
                <a:srgbClr val="C000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华文新魏" pitchFamily="2" charset="-122"/>
              <a:ea typeface="华文新魏" pitchFamily="2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62752034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Box 24"/>
          <p:cNvSpPr txBox="1"/>
          <p:nvPr/>
        </p:nvSpPr>
        <p:spPr>
          <a:xfrm>
            <a:off x="208412" y="1954775"/>
            <a:ext cx="4436885" cy="286232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slope"/>
            <a:contourClr>
              <a:srgbClr val="FFFFFF"/>
            </a:contourClr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③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中国开辟了</a:t>
            </a:r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世界反法西斯战争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东方主战场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，对世界反法西斯战争的</a:t>
            </a:r>
            <a:r>
              <a:rPr lang="zh-CN" altLang="en-US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胜利作出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了</a:t>
            </a:r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巨大贡献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61" name="Rectangle 16"/>
          <p:cNvSpPr>
            <a:spLocks noChangeArrowheads="1"/>
          </p:cNvSpPr>
          <p:nvPr/>
        </p:nvSpPr>
        <p:spPr bwMode="auto">
          <a:xfrm>
            <a:off x="5039034" y="2985933"/>
            <a:ext cx="7011452" cy="153233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headEnd/>
            <a:tailEnd/>
          </a:ln>
          <a:scene3d>
            <a:camera prst="orthographicFront"/>
            <a:lightRig rig="threePt" dir="t"/>
          </a:scene3d>
          <a:sp3d>
            <a:bevelT w="139700" h="139700" prst="divot"/>
          </a:sp3d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</a:t>
            </a:r>
            <a:r>
              <a:rPr lang="zh-CN" altLang="en-US"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斯大林说：“只有当日本侵略者的手脚捆住的时候，我们才能在德国侵略者一旦进攻我国的时候避免两线作战。”</a:t>
            </a:r>
          </a:p>
        </p:txBody>
      </p:sp>
      <p:sp>
        <p:nvSpPr>
          <p:cNvPr id="63" name="矩形 62"/>
          <p:cNvSpPr/>
          <p:nvPr/>
        </p:nvSpPr>
        <p:spPr>
          <a:xfrm>
            <a:off x="277081" y="5162506"/>
            <a:ext cx="4299548" cy="120032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slope"/>
            <a:contourClr>
              <a:srgbClr val="FFFFFF"/>
            </a:contourClr>
          </a:sp3d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④中国的</a:t>
            </a:r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国际地位</a:t>
            </a:r>
            <a:r>
              <a:rPr lang="zh-CN" altLang="en-US" sz="3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得到提高。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3"/>
          <p:cNvGrpSpPr/>
          <p:nvPr/>
        </p:nvGrpSpPr>
        <p:grpSpPr>
          <a:xfrm>
            <a:off x="4872626" y="4885151"/>
            <a:ext cx="7265460" cy="1638115"/>
            <a:chOff x="5214796" y="5162506"/>
            <a:chExt cx="6923289" cy="1360760"/>
          </a:xfrm>
        </p:grpSpPr>
        <p:pic>
          <p:nvPicPr>
            <p:cNvPr id="55" name="图片 54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24814" r="13974" b="25049"/>
            <a:stretch/>
          </p:blipFill>
          <p:spPr>
            <a:xfrm>
              <a:off x="5214796" y="5162506"/>
              <a:ext cx="6923289" cy="1360760"/>
            </a:xfrm>
            <a:prstGeom prst="roundRect">
              <a:avLst>
                <a:gd name="adj" fmla="val 5732"/>
              </a:avLst>
            </a:prstGeom>
            <a:ln>
              <a:solidFill>
                <a:schemeClr val="bg2">
                  <a:lumMod val="50000"/>
                </a:schemeClr>
              </a:solidFill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65" name="TextBox 46"/>
            <p:cNvSpPr txBox="1"/>
            <p:nvPr/>
          </p:nvSpPr>
          <p:spPr>
            <a:xfrm>
              <a:off x="7601890" y="5242721"/>
              <a:ext cx="4493299" cy="1150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latin typeface="华文新魏" panose="02010800040101010101" pitchFamily="2" charset="-122"/>
                  <a:ea typeface="华文新魏" panose="02010800040101010101" pitchFamily="2" charset="-122"/>
                </a:rPr>
                <a:t> 中国</a:t>
              </a:r>
              <a:r>
                <a:rPr lang="zh-CN" altLang="en-US" sz="2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成为联合国的发起国和安理会五大常任理事国之一</a:t>
              </a:r>
              <a:r>
                <a:rPr lang="zh-CN" altLang="en-US" sz="2800" b="1" dirty="0" smtClean="0">
                  <a:latin typeface="华文新魏" panose="02010800040101010101" pitchFamily="2" charset="-122"/>
                  <a:ea typeface="华文新魏" panose="02010800040101010101" pitchFamily="2" charset="-122"/>
                </a:rPr>
                <a:t>，重新</a:t>
              </a:r>
              <a:r>
                <a:rPr lang="zh-CN" altLang="en-US" sz="2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回到世界舞台的中心</a:t>
              </a:r>
              <a:r>
                <a:rPr lang="zh-CN" altLang="en-US" sz="2800" b="1" dirty="0" smtClean="0">
                  <a:latin typeface="华文新魏" panose="02010800040101010101" pitchFamily="2" charset="-122"/>
                  <a:ea typeface="华文新魏" panose="02010800040101010101" pitchFamily="2" charset="-122"/>
                </a:rPr>
                <a:t>。</a:t>
              </a:r>
              <a:endParaRPr lang="zh-CN" altLang="en-US" sz="2800" b="1" dirty="0"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pic>
          <p:nvPicPr>
            <p:cNvPr id="66" name="图片 65" descr="1444309233821_5149.jpg"/>
            <p:cNvPicPr>
              <a:picLocks noChangeAspect="1"/>
            </p:cNvPicPr>
            <p:nvPr/>
          </p:nvPicPr>
          <p:blipFill>
            <a:blip r:embed="rId5" cstate="print"/>
            <a:srcRect b="21875"/>
            <a:stretch>
              <a:fillRect/>
            </a:stretch>
          </p:blipFill>
          <p:spPr>
            <a:xfrm>
              <a:off x="5319764" y="5205044"/>
              <a:ext cx="2177158" cy="127568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sp>
        <p:nvSpPr>
          <p:cNvPr id="67" name="TextBox 52"/>
          <p:cNvSpPr txBox="1"/>
          <p:nvPr/>
        </p:nvSpPr>
        <p:spPr>
          <a:xfrm>
            <a:off x="307541" y="939287"/>
            <a:ext cx="3054594" cy="8309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4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华文新魏" pitchFamily="2" charset="-122"/>
                <a:ea typeface="华文新魏" pitchFamily="2" charset="-122"/>
              </a:rPr>
              <a:t>国际意义：</a:t>
            </a:r>
            <a:endParaRPr lang="zh-CN" altLang="en-US" sz="4800" b="1" dirty="0">
              <a:ln w="9525">
                <a:solidFill>
                  <a:schemeClr val="bg1"/>
                </a:solidFill>
                <a:prstDash val="solid"/>
              </a:ln>
              <a:solidFill>
                <a:srgbClr val="C000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14" name="Text Box 17"/>
          <p:cNvSpPr txBox="1"/>
          <p:nvPr/>
        </p:nvSpPr>
        <p:spPr>
          <a:xfrm>
            <a:off x="307541" y="108466"/>
            <a:ext cx="4220988" cy="646331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anchor="t">
            <a:spAutoFit/>
          </a:bodyPr>
          <a:lstStyle/>
          <a:p>
            <a:pPr algn="ctr" eaLnBrk="0" hangingPunct="0"/>
            <a:r>
              <a:rPr lang="zh-CN" altLang="en-US" sz="36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ea typeface="微软雅黑" panose="020B0503020204020204" charset="-122"/>
              </a:rPr>
              <a:t>抗日战争胜利意义</a:t>
            </a:r>
            <a:endParaRPr lang="zh-CN" alt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graphicFrame>
        <p:nvGraphicFramePr>
          <p:cNvPr id="15" name="表格 14"/>
          <p:cNvGraphicFramePr>
            <a:graphicFrameLocks noGrp="1"/>
          </p:cNvGraphicFramePr>
          <p:nvPr/>
        </p:nvGraphicFramePr>
        <p:xfrm>
          <a:off x="4898571" y="446315"/>
          <a:ext cx="7293429" cy="2032000"/>
        </p:xfrm>
        <a:graphic>
          <a:graphicData uri="http://schemas.openxmlformats.org/drawingml/2006/table">
            <a:tbl>
              <a:tblPr>
                <a:tableStyleId>{35758FB7-9AC5-4552-8A53-C91805E547FA}</a:tableStyleId>
              </a:tblPr>
              <a:tblGrid>
                <a:gridCol w="1746532"/>
                <a:gridCol w="2859469"/>
                <a:gridCol w="2687428"/>
              </a:tblGrid>
              <a:tr h="343989"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altLang="zh-CN" sz="2400" kern="100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 smtClean="0">
                          <a:solidFill>
                            <a:schemeClr val="tx1"/>
                          </a:solidFill>
                        </a:rPr>
                        <a:t>战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场名称</a:t>
                      </a:r>
                      <a:endParaRPr lang="zh-CN" sz="2400" kern="100" dirty="0">
                        <a:solidFill>
                          <a:schemeClr val="tx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cell3D prstMaterial="dkEdge">
                      <a:bevel/>
                      <a:lightRig rig="flood" dir="t"/>
                    </a:cell3D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altLang="zh-CN" sz="2400" kern="100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 smtClean="0">
                          <a:solidFill>
                            <a:schemeClr val="tx1"/>
                          </a:solidFill>
                        </a:rPr>
                        <a:t>开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始时间</a:t>
                      </a:r>
                      <a:endParaRPr lang="zh-CN" sz="2400" kern="100" dirty="0">
                        <a:solidFill>
                          <a:schemeClr val="tx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cell3D prstMaterial="dkEdge">
                      <a:bevel/>
                      <a:lightRig rig="flood" dir="t"/>
                    </a:cell3D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altLang="zh-CN" sz="2400" kern="100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 smtClean="0">
                          <a:solidFill>
                            <a:schemeClr val="tx1"/>
                          </a:solidFill>
                        </a:rPr>
                        <a:t>结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束时间</a:t>
                      </a:r>
                      <a:endParaRPr lang="zh-CN" sz="2400" kern="100" dirty="0">
                        <a:solidFill>
                          <a:schemeClr val="tx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cell3D prstMaterial="dkEdge">
                      <a:bevel/>
                      <a:lightRig rig="flood" dir="t"/>
                    </a:cell3D>
                    <a:solidFill>
                      <a:srgbClr val="99CCFF"/>
                    </a:solidFill>
                  </a:tcPr>
                </a:tc>
              </a:tr>
              <a:tr h="343989"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altLang="zh-CN" sz="2400" kern="100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 smtClean="0">
                          <a:solidFill>
                            <a:schemeClr val="tx1"/>
                          </a:solidFill>
                        </a:rPr>
                        <a:t>欧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洲战场</a:t>
                      </a:r>
                      <a:endParaRPr lang="zh-CN" sz="2400" kern="100" dirty="0">
                        <a:solidFill>
                          <a:schemeClr val="tx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cell3D prstMaterial="dkEdge">
                      <a:bevel/>
                      <a:lightRig rig="flood" dir="t"/>
                    </a:cell3D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sz="2400" kern="100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 smtClean="0">
                          <a:solidFill>
                            <a:schemeClr val="tx1"/>
                          </a:solidFill>
                        </a:rPr>
                        <a:t>1939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年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月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日</a:t>
                      </a:r>
                      <a:endParaRPr lang="zh-CN" sz="2400" kern="100" dirty="0">
                        <a:solidFill>
                          <a:schemeClr val="tx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cell3D prstMaterial="dkEdge">
                      <a:bevel/>
                      <a:lightRig rig="flood" dir="t"/>
                    </a:cell3D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sz="2400" kern="100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 smtClean="0">
                          <a:solidFill>
                            <a:schemeClr val="tx1"/>
                          </a:solidFill>
                        </a:rPr>
                        <a:t>1945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年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月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日</a:t>
                      </a:r>
                      <a:endParaRPr lang="zh-CN" sz="2400" kern="100" dirty="0">
                        <a:solidFill>
                          <a:schemeClr val="tx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cell3D prstMaterial="dkEdge">
                      <a:bevel/>
                      <a:lightRig rig="flood" dir="t"/>
                    </a:cell3D>
                    <a:solidFill>
                      <a:srgbClr val="99CCFF"/>
                    </a:solidFill>
                  </a:tcPr>
                </a:tc>
              </a:tr>
              <a:tr h="343989"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altLang="zh-CN" sz="2400" kern="100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 smtClean="0">
                          <a:solidFill>
                            <a:schemeClr val="tx1"/>
                          </a:solidFill>
                        </a:rPr>
                        <a:t>苏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德战场</a:t>
                      </a:r>
                      <a:endParaRPr lang="zh-CN" sz="2400" kern="100" dirty="0">
                        <a:solidFill>
                          <a:schemeClr val="tx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cell3D prstMaterial="dkEdge">
                      <a:bevel/>
                      <a:lightRig rig="flood" dir="t"/>
                    </a:cell3D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sz="2400" kern="100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 smtClean="0">
                          <a:solidFill>
                            <a:schemeClr val="tx1"/>
                          </a:solidFill>
                        </a:rPr>
                        <a:t>1941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年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月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</a:rPr>
                        <a:t> 22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日</a:t>
                      </a:r>
                      <a:endParaRPr lang="zh-CN" sz="2400" kern="100" dirty="0">
                        <a:solidFill>
                          <a:schemeClr val="tx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cell3D prstMaterial="dkEdge">
                      <a:bevel/>
                      <a:lightRig rig="flood" dir="t"/>
                    </a:cell3D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sz="2400" kern="100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 smtClean="0">
                          <a:solidFill>
                            <a:schemeClr val="tx1"/>
                          </a:solidFill>
                        </a:rPr>
                        <a:t>1945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年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月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日</a:t>
                      </a:r>
                      <a:endParaRPr lang="zh-CN" sz="2400" kern="100" dirty="0">
                        <a:solidFill>
                          <a:schemeClr val="tx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cell3D prstMaterial="dkEdge">
                      <a:bevel/>
                      <a:lightRig rig="flood" dir="t"/>
                    </a:cell3D>
                    <a:solidFill>
                      <a:srgbClr val="99CCFF"/>
                    </a:solidFill>
                  </a:tcPr>
                </a:tc>
              </a:tr>
              <a:tr h="343989"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altLang="zh-CN" sz="2400" kern="100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 smtClean="0">
                          <a:solidFill>
                            <a:schemeClr val="tx1"/>
                          </a:solidFill>
                        </a:rPr>
                        <a:t>太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平洋战场</a:t>
                      </a:r>
                      <a:endParaRPr lang="zh-CN" sz="2400" kern="100" dirty="0">
                        <a:solidFill>
                          <a:schemeClr val="tx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cell3D prstMaterial="dkEdge">
                      <a:bevel/>
                      <a:lightRig rig="flood" dir="t"/>
                    </a:cell3D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sz="2400" kern="100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 smtClean="0">
                          <a:solidFill>
                            <a:schemeClr val="tx1"/>
                          </a:solidFill>
                        </a:rPr>
                        <a:t>1941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年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</a:rPr>
                        <a:t> 12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月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日</a:t>
                      </a:r>
                      <a:endParaRPr lang="zh-CN" sz="2400" kern="100" dirty="0">
                        <a:solidFill>
                          <a:schemeClr val="tx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cell3D prstMaterial="dkEdge">
                      <a:bevel/>
                      <a:lightRig rig="flood" dir="t"/>
                    </a:cell3D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sz="2400" kern="100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 smtClean="0">
                          <a:solidFill>
                            <a:schemeClr val="tx1"/>
                          </a:solidFill>
                        </a:rPr>
                        <a:t>1945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年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月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日</a:t>
                      </a:r>
                      <a:endParaRPr lang="zh-CN" sz="2400" kern="100" dirty="0">
                        <a:solidFill>
                          <a:schemeClr val="tx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cell3D prstMaterial="dkEdge">
                      <a:bevel/>
                      <a:lightRig rig="flood" dir="t"/>
                    </a:cell3D>
                    <a:solidFill>
                      <a:srgbClr val="99CCFF"/>
                    </a:solidFill>
                  </a:tcPr>
                </a:tc>
              </a:tr>
              <a:tr h="343989"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altLang="zh-CN" sz="2400" kern="100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 smtClean="0">
                          <a:solidFill>
                            <a:schemeClr val="tx1"/>
                          </a:solidFill>
                        </a:rPr>
                        <a:t>中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国战场</a:t>
                      </a:r>
                      <a:endParaRPr lang="zh-CN" sz="2400" kern="100" dirty="0">
                        <a:solidFill>
                          <a:schemeClr val="tx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cell3D prstMaterial="dkEdge">
                      <a:bevel/>
                      <a:lightRig rig="flood" dir="t"/>
                    </a:cell3D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sz="2400" kern="100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 smtClean="0">
                          <a:solidFill>
                            <a:schemeClr val="tx1"/>
                          </a:solidFill>
                        </a:rPr>
                        <a:t>1931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年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月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</a:rPr>
                        <a:t> 18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日</a:t>
                      </a:r>
                      <a:endParaRPr lang="zh-CN" sz="2400" kern="100" dirty="0">
                        <a:solidFill>
                          <a:schemeClr val="tx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cell3D prstMaterial="dkEdge">
                      <a:bevel/>
                      <a:lightRig rig="flood" dir="t"/>
                    </a:cell3D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sz="2400" kern="100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 smtClean="0">
                          <a:solidFill>
                            <a:schemeClr val="tx1"/>
                          </a:solidFill>
                        </a:rPr>
                        <a:t>1945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年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月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</a:rPr>
                        <a:t>日</a:t>
                      </a:r>
                      <a:endParaRPr lang="zh-CN" sz="2400" kern="100" dirty="0">
                        <a:solidFill>
                          <a:schemeClr val="tx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cell3D prstMaterial="dkEdge">
                      <a:bevel/>
                      <a:lightRig rig="flood" dir="t"/>
                    </a:cell3D>
                    <a:solidFill>
                      <a:srgbClr val="99CC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355729543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6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0" y="0"/>
            <a:ext cx="12210172" cy="3476629"/>
            <a:chOff x="0" y="0"/>
            <a:chExt cx="12210172" cy="3476629"/>
          </a:xfrm>
        </p:grpSpPr>
        <p:sp>
          <p:nvSpPr>
            <p:cNvPr id="13" name="文本框 12"/>
            <p:cNvSpPr txBox="1"/>
            <p:nvPr/>
          </p:nvSpPr>
          <p:spPr>
            <a:xfrm>
              <a:off x="2888342" y="1722303"/>
              <a:ext cx="7373257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5400" b="1" dirty="0" smtClean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第六单元    </a:t>
              </a:r>
              <a:endParaRPr lang="en-US" altLang="zh-CN" sz="5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  <a:p>
              <a:pPr algn="ctr"/>
              <a:r>
                <a:rPr lang="zh-CN" altLang="en-US" sz="5400" b="1" dirty="0" smtClean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中华民族的抗日战争</a:t>
              </a:r>
            </a:p>
          </p:txBody>
        </p:sp>
        <p:pic>
          <p:nvPicPr>
            <p:cNvPr id="28" name="Picture 21" descr="psd36"/>
            <p:cNvPicPr>
              <a:picLocks noChangeAspect="1" noChangeArrowheads="1"/>
            </p:cNvPicPr>
            <p:nvPr/>
          </p:nvPicPr>
          <p:blipFill>
            <a:blip r:embed="rId3" cstate="print">
              <a:grayscl/>
            </a:blip>
            <a:srcRect t="12599" b="18141"/>
            <a:stretch>
              <a:fillRect/>
            </a:stretch>
          </p:blipFill>
          <p:spPr bwMode="auto">
            <a:xfrm>
              <a:off x="0" y="0"/>
              <a:ext cx="12210172" cy="120396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29" name="图片 28" descr="t01aa986c258b799504.jpg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8424" y="287021"/>
              <a:ext cx="3420860" cy="852746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30" name="图片 29" descr="t01bf2ed4ff418752fa.jpg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199917" y="287021"/>
              <a:ext cx="3452084" cy="852746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31" name="图片 30" descr="t018c7f6ce305b0897a.jpg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675635" y="287021"/>
              <a:ext cx="2516365" cy="852746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32" name="图片 31" descr="201408290932387895.jpg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618871" y="287021"/>
              <a:ext cx="2477352" cy="852746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026" name="Picture 2" descr="C:\Users\Administrator\Desktop\聚慧.jpg"/>
            <p:cNvPicPr>
              <a:picLocks noChangeAspect="1" noChangeArrowheads="1"/>
            </p:cNvPicPr>
            <p:nvPr/>
          </p:nvPicPr>
          <p:blipFill>
            <a:blip r:embed="rId8" cstate="print"/>
            <a:srcRect/>
            <a:stretch>
              <a:fillRect/>
            </a:stretch>
          </p:blipFill>
          <p:spPr bwMode="auto">
            <a:xfrm>
              <a:off x="0" y="1190171"/>
              <a:ext cx="2227943" cy="2227943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  <p:bldLst>
      <p:bldP spid="13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Box 91"/>
          <p:cNvSpPr txBox="1"/>
          <p:nvPr/>
        </p:nvSpPr>
        <p:spPr>
          <a:xfrm>
            <a:off x="129401" y="3868247"/>
            <a:ext cx="553998" cy="18345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square" rtlCol="0">
            <a:spAutoFit/>
          </a:bodyPr>
          <a:lstStyle/>
          <a:p>
            <a:r>
              <a:rPr lang="zh-CN" altLang="en-US" sz="2400" b="1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九一八事变</a:t>
            </a:r>
            <a:endParaRPr lang="zh-CN" altLang="en-US" sz="24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2392406" y="3846286"/>
            <a:ext cx="553998" cy="15022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square" rtlCol="0">
            <a:spAutoFit/>
          </a:bodyPr>
          <a:lstStyle/>
          <a:p>
            <a:r>
              <a:rPr lang="zh-CN" altLang="en-US" sz="2400" b="1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七七事变</a:t>
            </a:r>
            <a:endParaRPr lang="zh-CN" altLang="en-US" sz="24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11456578" y="3766459"/>
            <a:ext cx="553998" cy="228599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square" rtlCol="0">
            <a:spAutoFit/>
          </a:bodyPr>
          <a:lstStyle/>
          <a:p>
            <a:r>
              <a:rPr lang="zh-CN" altLang="en-US" sz="2400" b="1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日本无条件投降</a:t>
            </a:r>
            <a:endParaRPr lang="zh-CN" altLang="en-US" sz="24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pSp>
        <p:nvGrpSpPr>
          <p:cNvPr id="13" name="组合 20"/>
          <p:cNvGrpSpPr>
            <a:grpSpLocks/>
          </p:cNvGrpSpPr>
          <p:nvPr/>
        </p:nvGrpSpPr>
        <p:grpSpPr bwMode="auto">
          <a:xfrm>
            <a:off x="-420" y="2845615"/>
            <a:ext cx="12192420" cy="861695"/>
            <a:chOff x="734" y="3840"/>
            <a:chExt cx="12885" cy="1357"/>
          </a:xfrm>
        </p:grpSpPr>
        <p:grpSp>
          <p:nvGrpSpPr>
            <p:cNvPr id="15" name="组合 12"/>
            <p:cNvGrpSpPr>
              <a:grpSpLocks/>
            </p:cNvGrpSpPr>
            <p:nvPr/>
          </p:nvGrpSpPr>
          <p:grpSpPr bwMode="auto">
            <a:xfrm>
              <a:off x="919" y="3840"/>
              <a:ext cx="12700" cy="623"/>
              <a:chOff x="911" y="3875"/>
              <a:chExt cx="12700" cy="623"/>
            </a:xfrm>
          </p:grpSpPr>
          <p:cxnSp>
            <p:nvCxnSpPr>
              <p:cNvPr id="2" name="直接连接符 1"/>
              <p:cNvCxnSpPr/>
              <p:nvPr/>
            </p:nvCxnSpPr>
            <p:spPr>
              <a:xfrm flipV="1">
                <a:off x="911" y="4422"/>
                <a:ext cx="12700" cy="76"/>
              </a:xfrm>
              <a:prstGeom prst="line">
                <a:avLst/>
              </a:prstGeom>
              <a:ln w="38100" cmpd="sng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" name="直接连接符 2"/>
              <p:cNvCxnSpPr/>
              <p:nvPr/>
            </p:nvCxnSpPr>
            <p:spPr>
              <a:xfrm>
                <a:off x="1203" y="3919"/>
                <a:ext cx="14" cy="564"/>
              </a:xfrm>
              <a:prstGeom prst="line">
                <a:avLst/>
              </a:prstGeom>
              <a:ln w="38100" cmpd="sng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直接连接符 5"/>
              <p:cNvCxnSpPr/>
              <p:nvPr/>
            </p:nvCxnSpPr>
            <p:spPr>
              <a:xfrm flipH="1">
                <a:off x="2828" y="4011"/>
                <a:ext cx="0" cy="457"/>
              </a:xfrm>
              <a:prstGeom prst="line">
                <a:avLst/>
              </a:prstGeom>
              <a:ln w="38100" cmpd="sng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>
                <a:off x="6448" y="3919"/>
                <a:ext cx="9" cy="579"/>
              </a:xfrm>
              <a:prstGeom prst="line">
                <a:avLst/>
              </a:prstGeom>
              <a:ln w="38100" cmpd="sng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/>
              <p:cNvCxnSpPr/>
              <p:nvPr/>
            </p:nvCxnSpPr>
            <p:spPr>
              <a:xfrm>
                <a:off x="8427" y="3919"/>
                <a:ext cx="4" cy="556"/>
              </a:xfrm>
              <a:prstGeom prst="line">
                <a:avLst/>
              </a:prstGeom>
              <a:ln w="38100" cmpd="sng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接连接符 8"/>
              <p:cNvCxnSpPr/>
              <p:nvPr/>
            </p:nvCxnSpPr>
            <p:spPr>
              <a:xfrm>
                <a:off x="9055" y="3919"/>
                <a:ext cx="18" cy="562"/>
              </a:xfrm>
              <a:prstGeom prst="line">
                <a:avLst/>
              </a:prstGeom>
              <a:ln w="38100" cmpd="sng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/>
              <p:nvPr/>
            </p:nvCxnSpPr>
            <p:spPr>
              <a:xfrm>
                <a:off x="9562" y="3875"/>
                <a:ext cx="11" cy="586"/>
              </a:xfrm>
              <a:prstGeom prst="line">
                <a:avLst/>
              </a:prstGeom>
              <a:ln w="38100" cmpd="sng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/>
              <p:cNvCxnSpPr/>
              <p:nvPr/>
            </p:nvCxnSpPr>
            <p:spPr>
              <a:xfrm>
                <a:off x="13120" y="3919"/>
                <a:ext cx="6" cy="441"/>
              </a:xfrm>
              <a:prstGeom prst="line">
                <a:avLst/>
              </a:prstGeom>
              <a:ln w="38100" cmpd="sng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611" name="文本框 13"/>
            <p:cNvSpPr txBox="1">
              <a:spLocks noChangeArrowheads="1"/>
            </p:cNvSpPr>
            <p:nvPr/>
          </p:nvSpPr>
          <p:spPr bwMode="auto">
            <a:xfrm>
              <a:off x="734" y="4567"/>
              <a:ext cx="798" cy="630"/>
            </a:xfrm>
            <a:prstGeom prst="rect">
              <a:avLst/>
            </a:prstGeom>
            <a:noFill/>
            <a:ln w="38100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rgbClr val="0000FF"/>
                  </a:solidFill>
                  <a:latin typeface="华文新魏" panose="02010800040101010101" pitchFamily="2" charset="-122"/>
                  <a:ea typeface="华文新魏" panose="02010800040101010101" pitchFamily="2" charset="-122"/>
                  <a:sym typeface="微软雅黑" pitchFamily="34" charset="-122"/>
                </a:rPr>
                <a:t>1931</a:t>
              </a:r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2148113" y="3251200"/>
            <a:ext cx="1233715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solidFill>
                  <a:srgbClr val="00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1937.7.7</a:t>
            </a:r>
            <a:endParaRPr lang="zh-CN" altLang="en-US" b="1" dirty="0">
              <a:solidFill>
                <a:srgbClr val="0000FF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43" name="文本框 13"/>
          <p:cNvSpPr txBox="1">
            <a:spLocks noChangeArrowheads="1"/>
          </p:cNvSpPr>
          <p:nvPr/>
        </p:nvSpPr>
        <p:spPr bwMode="auto">
          <a:xfrm>
            <a:off x="174636" y="100627"/>
            <a:ext cx="11835937" cy="107721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headEnd/>
            <a:tailEnd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en-US" sz="3200" b="1" dirty="0" smtClean="0">
                <a:ln w="0"/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微软雅黑" pitchFamily="34" charset="-122"/>
              </a:rPr>
              <a:t>建构知识框架</a:t>
            </a:r>
            <a:r>
              <a:rPr lang="zh-CN" altLang="en-US" sz="3200" b="1" dirty="0" smtClean="0">
                <a:ln w="0"/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微软雅黑" pitchFamily="34" charset="-122"/>
              </a:rPr>
              <a:t>：请同学们用时间轴梳理中华民族抗日战争的抗战方式、阶段、战场等的主要知识线索。</a:t>
            </a:r>
            <a:endParaRPr lang="en-US" altLang="zh-CN" sz="3200" b="1" dirty="0">
              <a:ln w="0"/>
              <a:solidFill>
                <a:schemeClr val="tx1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微软雅黑" pitchFamily="34" charset="-122"/>
            </a:endParaRPr>
          </a:p>
        </p:txBody>
      </p:sp>
      <p:sp>
        <p:nvSpPr>
          <p:cNvPr id="46" name="直接连接符 39956"/>
          <p:cNvSpPr>
            <a:spLocks noChangeShapeType="1"/>
          </p:cNvSpPr>
          <p:nvPr/>
        </p:nvSpPr>
        <p:spPr bwMode="auto">
          <a:xfrm>
            <a:off x="2786743" y="2871642"/>
            <a:ext cx="14515" cy="348344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4" name="文本框 13"/>
          <p:cNvSpPr txBox="1">
            <a:spLocks noChangeArrowheads="1"/>
          </p:cNvSpPr>
          <p:nvPr/>
        </p:nvSpPr>
        <p:spPr bwMode="auto">
          <a:xfrm>
            <a:off x="1426434" y="3256643"/>
            <a:ext cx="670376" cy="369332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b="1" dirty="0" smtClean="0">
                <a:solidFill>
                  <a:srgbClr val="0000FF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微软雅黑" pitchFamily="34" charset="-122"/>
              </a:rPr>
              <a:t>1936</a:t>
            </a:r>
            <a:endParaRPr lang="en-US" altLang="zh-CN" b="1" dirty="0">
              <a:solidFill>
                <a:srgbClr val="0000FF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微软雅黑" pitchFamily="34" charset="-12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506684" y="3258457"/>
            <a:ext cx="1233715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solidFill>
                  <a:srgbClr val="00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1938.10</a:t>
            </a:r>
            <a:endParaRPr lang="zh-CN" altLang="en-US" b="1" dirty="0">
              <a:solidFill>
                <a:srgbClr val="0000FF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7329713" y="3193142"/>
            <a:ext cx="1233715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solidFill>
                  <a:srgbClr val="00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1943</a:t>
            </a:r>
            <a:r>
              <a:rPr lang="zh-CN" altLang="en-US" b="1" dirty="0" smtClean="0">
                <a:solidFill>
                  <a:srgbClr val="00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年底</a:t>
            </a:r>
            <a:endParaRPr lang="zh-CN" altLang="en-US" b="1" dirty="0">
              <a:solidFill>
                <a:srgbClr val="0000FF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8440056" y="3171370"/>
            <a:ext cx="1233715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solidFill>
                  <a:srgbClr val="00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1944</a:t>
            </a:r>
            <a:r>
              <a:rPr lang="zh-CN" altLang="en-US" b="1" dirty="0" smtClean="0">
                <a:solidFill>
                  <a:srgbClr val="00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年初</a:t>
            </a:r>
            <a:endParaRPr lang="zh-CN" altLang="en-US" b="1" dirty="0">
              <a:solidFill>
                <a:srgbClr val="0000FF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10740572" y="3251199"/>
            <a:ext cx="1756229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solidFill>
                  <a:srgbClr val="00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1945</a:t>
            </a:r>
            <a:r>
              <a:rPr lang="zh-CN" altLang="en-US" b="1" dirty="0" smtClean="0">
                <a:solidFill>
                  <a:srgbClr val="00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b="1" dirty="0" smtClean="0">
                <a:solidFill>
                  <a:srgbClr val="00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8</a:t>
            </a:r>
            <a:r>
              <a:rPr lang="zh-CN" altLang="en-US" b="1" dirty="0" smtClean="0">
                <a:solidFill>
                  <a:srgbClr val="00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b="1" dirty="0" smtClean="0">
                <a:solidFill>
                  <a:srgbClr val="00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15</a:t>
            </a:r>
            <a:endParaRPr lang="zh-CN" altLang="en-US" b="1" dirty="0">
              <a:solidFill>
                <a:srgbClr val="0000FF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80" name="右大括号 79"/>
          <p:cNvSpPr/>
          <p:nvPr/>
        </p:nvSpPr>
        <p:spPr>
          <a:xfrm rot="16200000">
            <a:off x="5580741" y="-3418117"/>
            <a:ext cx="921662" cy="11226804"/>
          </a:xfrm>
          <a:prstGeom prst="rightBrace">
            <a:avLst/>
          </a:prstGeom>
          <a:ln w="28575"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FF0000"/>
                </a:solidFill>
              </a:ln>
            </a:endParaRPr>
          </a:p>
        </p:txBody>
      </p:sp>
      <p:sp>
        <p:nvSpPr>
          <p:cNvPr id="81" name="右大括号 80"/>
          <p:cNvSpPr/>
          <p:nvPr/>
        </p:nvSpPr>
        <p:spPr>
          <a:xfrm rot="5400000">
            <a:off x="1349829" y="2728689"/>
            <a:ext cx="435428" cy="2322285"/>
          </a:xfrm>
          <a:prstGeom prst="rightBrac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FF0000"/>
                </a:solidFill>
              </a:ln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82" name="右大括号 81"/>
          <p:cNvSpPr/>
          <p:nvPr/>
        </p:nvSpPr>
        <p:spPr>
          <a:xfrm rot="5400000">
            <a:off x="6995890" y="-493484"/>
            <a:ext cx="457196" cy="8802914"/>
          </a:xfrm>
          <a:prstGeom prst="rightBrac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FF0000"/>
                </a:solidFill>
              </a:ln>
            </a:endParaRPr>
          </a:p>
        </p:txBody>
      </p:sp>
      <p:sp>
        <p:nvSpPr>
          <p:cNvPr id="83" name="右大括号 82"/>
          <p:cNvSpPr/>
          <p:nvPr/>
        </p:nvSpPr>
        <p:spPr>
          <a:xfrm rot="16200000">
            <a:off x="3882576" y="1589318"/>
            <a:ext cx="471708" cy="2532741"/>
          </a:xfrm>
          <a:prstGeom prst="rightBrace">
            <a:avLst/>
          </a:prstGeom>
          <a:ln w="571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0000FF"/>
                </a:solidFill>
              </a:ln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84" name="右大括号 83"/>
          <p:cNvSpPr/>
          <p:nvPr/>
        </p:nvSpPr>
        <p:spPr>
          <a:xfrm rot="16200000">
            <a:off x="6379033" y="1618346"/>
            <a:ext cx="551537" cy="2423884"/>
          </a:xfrm>
          <a:prstGeom prst="rightBrace">
            <a:avLst/>
          </a:prstGeom>
          <a:ln w="571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0000FF"/>
                </a:solidFill>
              </a:ln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85" name="右大括号 84"/>
          <p:cNvSpPr/>
          <p:nvPr/>
        </p:nvSpPr>
        <p:spPr>
          <a:xfrm rot="16200000">
            <a:off x="9768120" y="1132117"/>
            <a:ext cx="529765" cy="3331028"/>
          </a:xfrm>
          <a:prstGeom prst="rightBrace">
            <a:avLst/>
          </a:prstGeom>
          <a:ln w="571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0000FF"/>
                </a:solidFill>
              </a:ln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5000445" y="1344756"/>
            <a:ext cx="2569027" cy="523220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年抗日战争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751638" y="4163853"/>
            <a:ext cx="1661885" cy="523220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局部抗战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6328701" y="4162949"/>
            <a:ext cx="1915886" cy="523220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全面抗战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3308850" y="2251529"/>
            <a:ext cx="1661885" cy="523220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防御阶段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5710964" y="2244272"/>
            <a:ext cx="1661885" cy="523220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相持阶段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9129486" y="2235201"/>
            <a:ext cx="1661885" cy="523220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反攻阶段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1219200" y="3541485"/>
            <a:ext cx="1146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西安事变</a:t>
            </a:r>
            <a:endParaRPr lang="zh-CN" altLang="en-US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738274" y="4738448"/>
            <a:ext cx="9855200" cy="214417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sz="2800" b="1" dirty="0" smtClean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一条战线：</a:t>
            </a:r>
            <a:endParaRPr lang="en-US" altLang="zh-CN" sz="2800" b="1" dirty="0" smtClean="0">
              <a:solidFill>
                <a:schemeClr val="tx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ts val="4000"/>
              </a:lnSpc>
            </a:pPr>
            <a:r>
              <a:rPr lang="zh-CN" altLang="en-US" sz="2800" b="1" dirty="0" smtClean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两个战场：</a:t>
            </a:r>
            <a:endParaRPr lang="en-US" altLang="zh-CN" sz="2800" b="1" dirty="0" smtClean="0">
              <a:solidFill>
                <a:schemeClr val="tx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ts val="4000"/>
              </a:lnSpc>
            </a:pPr>
            <a:r>
              <a:rPr lang="zh-CN" altLang="en-US" sz="2800" b="1" dirty="0" smtClean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三个阶段：</a:t>
            </a:r>
            <a:endParaRPr lang="en-US" altLang="zh-CN" sz="2800" b="1" dirty="0" smtClean="0">
              <a:solidFill>
                <a:schemeClr val="tx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ts val="4000"/>
              </a:lnSpc>
            </a:pPr>
            <a:r>
              <a:rPr lang="zh-CN" altLang="en-US" sz="2800" b="1" dirty="0" smtClean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四个事变：</a:t>
            </a:r>
            <a:endParaRPr lang="zh-CN" altLang="en-US" dirty="0">
              <a:solidFill>
                <a:schemeClr val="tx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2554057" y="4847346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抗日民族统一战线</a:t>
            </a:r>
            <a:endParaRPr lang="zh-CN" altLang="en-US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2572025" y="5350965"/>
            <a:ext cx="47012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正面战场和敌后战场</a:t>
            </a:r>
            <a:endParaRPr lang="zh-CN" altLang="en-US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9" name="矩形 98"/>
          <p:cNvSpPr/>
          <p:nvPr/>
        </p:nvSpPr>
        <p:spPr>
          <a:xfrm>
            <a:off x="2589852" y="5811483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防御、相持、反攻</a:t>
            </a:r>
            <a:endParaRPr lang="zh-CN" altLang="en-US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2589852" y="6328201"/>
            <a:ext cx="82300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九一八事变、</a:t>
            </a:r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华北</a:t>
            </a:r>
            <a:r>
              <a:rPr lang="zh-CN" altLang="en-US" sz="2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事变、七七事变、八一三事变</a:t>
            </a:r>
            <a:endParaRPr lang="zh-CN" altLang="en-US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标注 44"/>
          <p:cNvSpPr/>
          <p:nvPr/>
        </p:nvSpPr>
        <p:spPr>
          <a:xfrm>
            <a:off x="8440056" y="677002"/>
            <a:ext cx="3541489" cy="1538514"/>
          </a:xfrm>
          <a:prstGeom prst="wedgeRectCallout">
            <a:avLst>
              <a:gd name="adj1" fmla="val -65429"/>
              <a:gd name="adj2" fmla="val -6987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28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历史复习的两个方法：</a:t>
            </a:r>
            <a:endParaRPr lang="en-US" altLang="zh-CN" sz="28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时间轴梳理法</a:t>
            </a:r>
            <a:endParaRPr lang="en-US" altLang="zh-CN" sz="28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数字概括法</a:t>
            </a:r>
            <a:endParaRPr lang="zh-CN" altLang="en-US" sz="2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5" grpId="0"/>
      <p:bldP spid="96" grpId="0" animBg="1"/>
      <p:bldP spid="97" grpId="0"/>
      <p:bldP spid="98" grpId="0"/>
      <p:bldP spid="99" grpId="0"/>
      <p:bldP spid="100" grpId="0"/>
      <p:bldP spid="4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2947670" y="1912731"/>
            <a:ext cx="476250" cy="369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Impact" panose="020B0806030902050204" pitchFamily="34" charset="0"/>
              </a:rPr>
              <a:t>02</a:t>
            </a:r>
            <a:endParaRPr lang="zh-CN" altLang="en-US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46" name="文本框 1"/>
          <p:cNvSpPr txBox="1"/>
          <p:nvPr/>
        </p:nvSpPr>
        <p:spPr>
          <a:xfrm>
            <a:off x="582657" y="563880"/>
            <a:ext cx="9824085" cy="144655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zh-CN" altLang="en-US" sz="4400" b="1" spc="50" dirty="0" smtClean="0">
                <a:ln w="11430"/>
                <a:solidFill>
                  <a:schemeClr val="tx1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第四章：</a:t>
            </a:r>
            <a:r>
              <a:rPr lang="zh-CN" altLang="en-US" sz="44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赞歌</a:t>
            </a:r>
            <a:endParaRPr lang="en-US" altLang="zh-CN" sz="4400" b="1" spc="50" dirty="0" smtClean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r>
              <a:rPr lang="en-US" altLang="zh-CN" sz="44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  ——</a:t>
            </a:r>
            <a:r>
              <a:rPr lang="zh-CN" altLang="en-US" sz="44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血肉筑起我们新的长城</a:t>
            </a:r>
            <a:endParaRPr lang="zh-CN" altLang="en-US" sz="3600" b="1" spc="50" dirty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方正北魏楷书简体" panose="03000509000000000000" charset="-122"/>
              <a:ea typeface="方正北魏楷书简体" panose="03000509000000000000" charset="-122"/>
              <a:sym typeface="+mn-ea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8950"/>
            <a:ext cx="12192000" cy="6379922"/>
          </a:xfrm>
          <a:prstGeom prst="rect">
            <a:avLst/>
          </a:prstGeom>
        </p:spPr>
      </p:pic>
      <p:sp>
        <p:nvSpPr>
          <p:cNvPr id="34" name="文本框 1"/>
          <p:cNvSpPr txBox="1">
            <a:spLocks noChangeArrowheads="1"/>
          </p:cNvSpPr>
          <p:nvPr/>
        </p:nvSpPr>
        <p:spPr bwMode="auto">
          <a:xfrm>
            <a:off x="0" y="0"/>
            <a:ext cx="3236686" cy="646331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>
              <a:defRPr sz="16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 sz="16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 sz="16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 sz="16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 sz="16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36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战场上的先烈</a:t>
            </a:r>
            <a:endParaRPr lang="zh-CN" altLang="en-US" sz="36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9886" y="646792"/>
            <a:ext cx="12191999" cy="3090792"/>
            <a:chOff x="0" y="674725"/>
            <a:chExt cx="12191999" cy="3090792"/>
          </a:xfrm>
        </p:grpSpPr>
        <p:pic>
          <p:nvPicPr>
            <p:cNvPr id="3074" name="Picture 2" descr="https://p1.ssl.qhimg.com/t01ff762c5591203238.jp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" y="674725"/>
              <a:ext cx="3037114" cy="3040931"/>
            </a:xfrm>
            <a:prstGeom prst="rect">
              <a:avLst/>
            </a:prstGeom>
            <a:ln w="19050"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</p:pic>
        <p:sp>
          <p:nvSpPr>
            <p:cNvPr id="21" name="矩形 20"/>
            <p:cNvSpPr/>
            <p:nvPr/>
          </p:nvSpPr>
          <p:spPr>
            <a:xfrm>
              <a:off x="0" y="717822"/>
              <a:ext cx="615315" cy="119126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eaVert" wrap="none">
              <a:spAutoFit/>
            </a:bodyPr>
            <a:lstStyle/>
            <a:p>
              <a:pPr marR="0" lvl="0" indent="0" fontAlgn="base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SzTx/>
                <a:defRPr/>
              </a:pPr>
              <a:r>
                <a:rPr lang="zh-CN" altLang="en-US" sz="2800" b="1" dirty="0" smtClean="0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杨靖宇</a:t>
              </a:r>
              <a:endParaRPr lang="zh-CN" altLang="en-US" sz="28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pic>
          <p:nvPicPr>
            <p:cNvPr id="35848" name="图片 3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073273" y="676995"/>
              <a:ext cx="3178512" cy="3045792"/>
            </a:xfrm>
            <a:prstGeom prst="rect">
              <a:avLst/>
            </a:prstGeom>
            <a:noFill/>
            <a:ln w="12700"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</p:pic>
        <p:sp>
          <p:nvSpPr>
            <p:cNvPr id="11" name="矩形 10"/>
            <p:cNvSpPr/>
            <p:nvPr/>
          </p:nvSpPr>
          <p:spPr>
            <a:xfrm>
              <a:off x="3100513" y="706336"/>
              <a:ext cx="615553" cy="127952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eaVert" wrap="square">
              <a:spAutoFit/>
            </a:bodyPr>
            <a:lstStyle/>
            <a:p>
              <a:pPr marR="0" lvl="0" indent="0" fontAlgn="base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SzTx/>
                <a:defRPr/>
              </a:pPr>
              <a:r>
                <a:rPr lang="zh-CN" altLang="en-US" sz="2800" b="1" dirty="0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张自忠</a:t>
              </a:r>
            </a:p>
          </p:txBody>
        </p:sp>
        <p:pic>
          <p:nvPicPr>
            <p:cNvPr id="22" name="图片 147460" descr="013000~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287943" y="700356"/>
              <a:ext cx="2891790" cy="3034383"/>
            </a:xfrm>
            <a:prstGeom prst="rect">
              <a:avLst/>
            </a:prstGeom>
            <a:noFill/>
            <a:ln w="28575" cap="flat" cmpd="sng">
              <a:noFill/>
              <a:prstDash val="solid"/>
              <a:miter/>
              <a:headEnd type="none" w="med" len="med"/>
              <a:tailEnd type="none" w="med" len="med"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</p:pic>
        <p:sp>
          <p:nvSpPr>
            <p:cNvPr id="23" name="Text Box 7"/>
            <p:cNvSpPr txBox="1"/>
            <p:nvPr/>
          </p:nvSpPr>
          <p:spPr>
            <a:xfrm>
              <a:off x="6287705" y="683159"/>
              <a:ext cx="621665" cy="132588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anchor="t">
              <a:spAutoFit/>
            </a:bodyPr>
            <a:lstStyle/>
            <a:p>
              <a:pPr algn="l">
                <a:spcBef>
                  <a:spcPct val="5000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800" b="1" dirty="0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赵登禹</a:t>
              </a:r>
            </a:p>
          </p:txBody>
        </p:sp>
        <p:pic>
          <p:nvPicPr>
            <p:cNvPr id="3075" name="Picture 3" descr="C:\Users\Administrator\Desktop\姚子清c.jpg"/>
            <p:cNvPicPr>
              <a:picLocks noChangeAspect="1" noChangeArrowheads="1"/>
            </p:cNvPicPr>
            <p:nvPr/>
          </p:nvPicPr>
          <p:blipFill>
            <a:blip r:embed="rId8" cstate="print"/>
            <a:srcRect/>
            <a:stretch>
              <a:fillRect/>
            </a:stretch>
          </p:blipFill>
          <p:spPr bwMode="auto">
            <a:xfrm>
              <a:off x="9238618" y="706337"/>
              <a:ext cx="2953381" cy="3059180"/>
            </a:xfrm>
            <a:prstGeom prst="rect">
              <a:avLst/>
            </a:prstGeom>
            <a:noFill/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</p:pic>
        <p:sp>
          <p:nvSpPr>
            <p:cNvPr id="28" name="Text Box 7"/>
            <p:cNvSpPr txBox="1"/>
            <p:nvPr/>
          </p:nvSpPr>
          <p:spPr>
            <a:xfrm>
              <a:off x="9244329" y="717822"/>
              <a:ext cx="621665" cy="132905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anchor="t">
              <a:spAutoFit/>
            </a:bodyPr>
            <a:lstStyle/>
            <a:p>
              <a:pPr algn="l">
                <a:spcBef>
                  <a:spcPct val="5000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800" b="1" dirty="0" smtClean="0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姚子清</a:t>
              </a:r>
              <a:endParaRPr lang="zh-CN" altLang="en-US" sz="28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35846" name="文本框 3"/>
          <p:cNvSpPr txBox="1"/>
          <p:nvPr/>
        </p:nvSpPr>
        <p:spPr>
          <a:xfrm>
            <a:off x="3749124" y="0"/>
            <a:ext cx="6534743" cy="58477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</a:t>
            </a:r>
            <a:r>
              <a:rPr lang="zh-CN" altLang="en-US" sz="3200" b="1" dirty="0" smtClean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</a:t>
            </a:r>
            <a:r>
              <a:rPr lang="zh-CN" altLang="en-US" sz="3200" b="1" dirty="0" smtClean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请你讲讲他们抗战的故事</a:t>
            </a:r>
            <a:r>
              <a:rPr lang="en-US" altLang="zh-CN" sz="3200" b="1" dirty="0" smtClean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……</a:t>
            </a:r>
          </a:p>
        </p:txBody>
      </p:sp>
      <p:sp>
        <p:nvSpPr>
          <p:cNvPr id="21508" name="AutoShape 4" descr="http://photocdn.sohu.com/20151105/mp39900241_1446701387330_1_th.jpe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6" name="组合 25"/>
          <p:cNvGrpSpPr/>
          <p:nvPr/>
        </p:nvGrpSpPr>
        <p:grpSpPr>
          <a:xfrm>
            <a:off x="-32009" y="3746260"/>
            <a:ext cx="12192000" cy="3378058"/>
            <a:chOff x="0" y="3722280"/>
            <a:chExt cx="12192000" cy="3378058"/>
          </a:xfrm>
        </p:grpSpPr>
        <p:pic>
          <p:nvPicPr>
            <p:cNvPr id="16" name="Picture 53" descr="彭德怀副总司令亲临前线指挥作战"/>
            <p:cNvPicPr>
              <a:picLocks noChangeAspect="1" noChangeArrowheads="1"/>
            </p:cNvPicPr>
            <p:nvPr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3071529" y="3747539"/>
              <a:ext cx="3207653" cy="3352799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</p:pic>
        <p:sp>
          <p:nvSpPr>
            <p:cNvPr id="17" name="矩形 16"/>
            <p:cNvSpPr/>
            <p:nvPr/>
          </p:nvSpPr>
          <p:spPr>
            <a:xfrm>
              <a:off x="3080287" y="3755353"/>
              <a:ext cx="615553" cy="1169551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eaVert" wrap="none">
              <a:spAutoFit/>
            </a:bodyPr>
            <a:lstStyle/>
            <a:p>
              <a:pPr marR="0" lvl="0" indent="0" fontAlgn="base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SzTx/>
                <a:defRPr/>
              </a:pPr>
              <a:r>
                <a:rPr lang="zh-CN" altLang="en-US" sz="2800" b="1" dirty="0" smtClean="0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彭德怀</a:t>
              </a:r>
              <a:endParaRPr lang="zh-CN" altLang="en-US" sz="28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pic>
          <p:nvPicPr>
            <p:cNvPr id="21506" name="Picture 2" descr="http://www.people.com.cn/NMediaFile/2015/0806/MAIN201508061309000144402201327.jpg"/>
            <p:cNvPicPr>
              <a:picLocks noChangeAspect="1" noChangeArrowheads="1"/>
            </p:cNvPicPr>
            <p:nvPr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9886" y="3723791"/>
              <a:ext cx="3061641" cy="3347767"/>
            </a:xfrm>
            <a:prstGeom prst="rect">
              <a:avLst/>
            </a:prstGeom>
            <a:noFill/>
            <a:ln w="19050"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</p:pic>
        <p:sp>
          <p:nvSpPr>
            <p:cNvPr id="18" name="矩形 17"/>
            <p:cNvSpPr/>
            <p:nvPr/>
          </p:nvSpPr>
          <p:spPr>
            <a:xfrm>
              <a:off x="0" y="3722280"/>
              <a:ext cx="615553" cy="1169551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eaVert" wrap="none">
              <a:spAutoFit/>
            </a:bodyPr>
            <a:lstStyle/>
            <a:p>
              <a:pPr marR="0" lvl="0" indent="0" fontAlgn="base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SzTx/>
                <a:defRPr/>
              </a:pPr>
              <a:r>
                <a:rPr lang="zh-CN" altLang="en-US" sz="2800" b="1" dirty="0" smtClean="0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佟麟阁</a:t>
              </a:r>
              <a:endParaRPr lang="zh-CN" altLang="en-US" sz="28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pic>
          <p:nvPicPr>
            <p:cNvPr id="21510" name="Picture 6" descr="http://history.people.com.cn/NMediaFile/2015/0316/MAIN201503161502000135001488433.jpg"/>
            <p:cNvPicPr>
              <a:picLocks noChangeAspect="1" noChangeArrowheads="1"/>
            </p:cNvPicPr>
            <p:nvPr/>
          </p:nvPicPr>
          <p:blipFill>
            <a:blip r:embed="rId11" cstate="print"/>
            <a:srcRect/>
            <a:stretch>
              <a:fillRect/>
            </a:stretch>
          </p:blipFill>
          <p:spPr bwMode="auto">
            <a:xfrm>
              <a:off x="6287942" y="3764861"/>
              <a:ext cx="2983593" cy="3294744"/>
            </a:xfrm>
            <a:prstGeom prst="rect">
              <a:avLst/>
            </a:prstGeom>
            <a:noFill/>
            <a:ln w="12700"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</p:pic>
        <p:sp>
          <p:nvSpPr>
            <p:cNvPr id="24" name="矩形 23"/>
            <p:cNvSpPr/>
            <p:nvPr/>
          </p:nvSpPr>
          <p:spPr>
            <a:xfrm>
              <a:off x="8600099" y="3802109"/>
              <a:ext cx="615553" cy="81047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eaVert" wrap="none">
              <a:spAutoFit/>
            </a:bodyPr>
            <a:lstStyle/>
            <a:p>
              <a:pPr marR="0" lvl="0" indent="0" fontAlgn="base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SzTx/>
                <a:defRPr/>
              </a:pPr>
              <a:r>
                <a:rPr lang="zh-CN" altLang="en-US" sz="2800" b="1" dirty="0" smtClean="0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左权</a:t>
              </a:r>
              <a:endParaRPr lang="zh-CN" altLang="en-US" sz="28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pic>
          <p:nvPicPr>
            <p:cNvPr id="21512" name="Picture 8" descr="http://y0.ifengimg.com/d4e7f77e2d6cb178/2013/1208/rdn_52a4186196689.jpg"/>
            <p:cNvPicPr>
              <a:picLocks noChangeAspect="1" noChangeArrowheads="1"/>
            </p:cNvPicPr>
            <p:nvPr/>
          </p:nvPicPr>
          <p:blipFill>
            <a:blip r:embed="rId12" cstate="print"/>
            <a:srcRect/>
            <a:stretch>
              <a:fillRect/>
            </a:stretch>
          </p:blipFill>
          <p:spPr bwMode="auto">
            <a:xfrm>
              <a:off x="9261476" y="3790269"/>
              <a:ext cx="2930523" cy="3249160"/>
            </a:xfrm>
            <a:prstGeom prst="rect">
              <a:avLst/>
            </a:prstGeom>
            <a:noFill/>
            <a:ln w="19050"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</p:pic>
        <p:sp>
          <p:nvSpPr>
            <p:cNvPr id="25" name="Text Box 7"/>
            <p:cNvSpPr txBox="1"/>
            <p:nvPr/>
          </p:nvSpPr>
          <p:spPr>
            <a:xfrm>
              <a:off x="11570335" y="3793218"/>
              <a:ext cx="621665" cy="138499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anchor="t">
              <a:spAutoFit/>
            </a:bodyPr>
            <a:lstStyle/>
            <a:p>
              <a:pPr algn="l">
                <a:spcBef>
                  <a:spcPct val="5000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800" b="1" dirty="0" smtClean="0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谢晋元</a:t>
              </a:r>
              <a:endParaRPr lang="zh-CN" altLang="en-US" sz="28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27" name="影视原声-英雄悲 (问天谴悲壮曲).mp3">
            <a:hlinkClick r:id="" action="ppaction://media"/>
          </p:cNvPr>
          <p:cNvPicPr>
            <a:picLocks noRot="1" noChangeAspect="1"/>
          </p:cNvPicPr>
          <p:nvPr>
            <a:audioFile r:link="rId1"/>
          </p:nvPr>
        </p:nvPicPr>
        <p:blipFill>
          <a:blip r:embed="rId13" cstate="print"/>
          <a:stretch>
            <a:fillRect/>
          </a:stretch>
        </p:blipFill>
        <p:spPr>
          <a:xfrm>
            <a:off x="11138807" y="29473"/>
            <a:ext cx="616858" cy="616858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5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99814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audio>
              <p:cMediaNode>
                <p:cTn id="2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  <p:bldLst>
      <p:bldP spid="35846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1"/>
          <p:cNvSpPr txBox="1">
            <a:spLocks noChangeArrowheads="1"/>
          </p:cNvSpPr>
          <p:nvPr/>
        </p:nvSpPr>
        <p:spPr bwMode="auto">
          <a:xfrm>
            <a:off x="113672" y="171241"/>
            <a:ext cx="3141552" cy="646331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>
              <a:defRPr sz="16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 sz="16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 sz="16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 sz="16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 sz="16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36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家书中的先烈</a:t>
            </a:r>
            <a:endParaRPr lang="zh-CN" altLang="en-US" sz="36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Text Box 4"/>
          <p:cNvSpPr txBox="1"/>
          <p:nvPr/>
        </p:nvSpPr>
        <p:spPr>
          <a:xfrm>
            <a:off x="5384800" y="1449875"/>
            <a:ext cx="6618514" cy="5262979"/>
          </a:xfrm>
          <a:prstGeom prst="rect">
            <a:avLst/>
          </a:prstGeom>
          <a:solidFill>
            <a:schemeClr val="tx1"/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宁儿：</a:t>
            </a:r>
            <a:endParaRPr lang="en-US" altLang="zh-CN" sz="28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母亲对于你没有尽到教育的责任，实在是遗憾的事情。 </a:t>
            </a:r>
            <a:b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母亲因为坚决地做了反满抗日的斗争，今天已经到了牺牲的前夕了。 </a:t>
            </a:r>
            <a:b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母亲和你在生前是永久没有再见的机会了。</a:t>
            </a:r>
            <a:r>
              <a:rPr lang="en-US" altLang="zh-CN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……</a:t>
            </a:r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母亲不用千言万语来教育你，就用实行来教育你</a:t>
            </a:r>
            <a:r>
              <a:rPr lang="zh-CN" altLang="en-US" sz="2800" b="1" dirty="0" smtClean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。</a:t>
            </a:r>
            <a:r>
              <a:rPr lang="en-US" altLang="zh-CN" sz="2800" b="1" dirty="0" smtClean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--</a:t>
            </a:r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 </a:t>
            </a:r>
            <a:b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在你长大成人之后，希望不要忘记你的母亲是为国牺牲的！</a:t>
            </a:r>
            <a:endParaRPr lang="en-US" altLang="zh-CN" sz="28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en-US" altLang="zh-CN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</a:t>
            </a:r>
            <a:r>
              <a:rPr lang="en-US" altLang="zh-CN" sz="2800" b="1" dirty="0" smtClean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—</a:t>
            </a:r>
            <a:r>
              <a:rPr lang="zh-CN" altLang="en-US" sz="2800" b="1" dirty="0" smtClean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一</a:t>
            </a:r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九三六年八月二日你的母亲赵一</a:t>
            </a:r>
            <a:r>
              <a:rPr lang="zh-CN" altLang="en-US" sz="2800" b="1" dirty="0" smtClean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曼</a:t>
            </a:r>
            <a:endParaRPr lang="zh-CN" altLang="en-US" sz="28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27" name="Picture 2" descr="c:\users\administrator\appdata\roaming\360se6\User Data\temp\43c1c868hba9403d27b31&amp;690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1772" y="1029727"/>
            <a:ext cx="4818742" cy="2836632"/>
          </a:xfrm>
          <a:prstGeom prst="rect">
            <a:avLst/>
          </a:prstGeom>
          <a:noFill/>
          <a:ln w="19050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pic>
        <p:nvPicPr>
          <p:cNvPr id="46082" name="Picture 2" descr="C:\Users\Administrator\Desktop\W020170314600428541656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4113950"/>
            <a:ext cx="4840514" cy="2496458"/>
          </a:xfrm>
          <a:prstGeom prst="rect">
            <a:avLst/>
          </a:prstGeom>
          <a:noFill/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sp>
        <p:nvSpPr>
          <p:cNvPr id="31" name="Text Box 7"/>
          <p:cNvSpPr txBox="1"/>
          <p:nvPr/>
        </p:nvSpPr>
        <p:spPr>
          <a:xfrm>
            <a:off x="1" y="1063048"/>
            <a:ext cx="621813" cy="13849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anchor="t">
            <a:spAutoFit/>
          </a:bodyPr>
          <a:lstStyle/>
          <a:p>
            <a:pPr algn="l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赵一曼</a:t>
            </a:r>
            <a:endParaRPr lang="zh-CN" altLang="en-US" sz="28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8" name="音舞诗画《赵一曼家书》表演：董璇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6" cstate="print"/>
          <a:stretch>
            <a:fillRect/>
          </a:stretch>
        </p:blipFill>
        <p:spPr>
          <a:xfrm>
            <a:off x="4833257" y="0"/>
            <a:ext cx="7358743" cy="68580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8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2947670" y="1912731"/>
            <a:ext cx="476250" cy="369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prstClr val="white"/>
                </a:solidFill>
                <a:latin typeface="Impact" panose="020B0806030902050204" pitchFamily="34" charset="0"/>
              </a:rPr>
              <a:t>02</a:t>
            </a:r>
            <a:endParaRPr lang="zh-CN" altLang="en-US" b="1" dirty="0">
              <a:solidFill>
                <a:prstClr val="white"/>
              </a:solidFill>
              <a:latin typeface="Impact" panose="020B080603090205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84238" y="321966"/>
            <a:ext cx="9528132" cy="2954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1200"/>
              </a:spcBef>
            </a:pPr>
            <a:r>
              <a:rPr lang="zh-CN" altLang="en-US" sz="44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itchFamily="34" charset="-122"/>
                <a:ea typeface="华文新魏"/>
                <a:sym typeface="宋体" panose="02010600030101010101" pitchFamily="2" charset="-122"/>
              </a:rPr>
              <a:t>思考探究：</a:t>
            </a:r>
          </a:p>
          <a:p>
            <a:pPr fontAlgn="auto">
              <a:spcBef>
                <a:spcPts val="1200"/>
              </a:spcBef>
            </a:pPr>
            <a:r>
              <a:rPr lang="zh-CN" altLang="en-US" sz="44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itchFamily="34" charset="-122"/>
                <a:ea typeface="华文新魏"/>
                <a:sym typeface="宋体" panose="02010600030101010101" pitchFamily="2" charset="-122"/>
              </a:rPr>
              <a:t>    今天，我们亦是无数抗日先烈的后代，读完先烈的家书</a:t>
            </a:r>
            <a:r>
              <a:rPr lang="zh-CN" altLang="en-US" sz="44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itchFamily="34" charset="-122"/>
                <a:ea typeface="华文新魏"/>
                <a:sym typeface="宋体" panose="02010600030101010101" pitchFamily="2" charset="-122"/>
              </a:rPr>
              <a:t>，你感受到什么？想</a:t>
            </a:r>
            <a:r>
              <a:rPr lang="zh-CN" altLang="en-US" sz="44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itchFamily="34" charset="-122"/>
                <a:ea typeface="华文新魏"/>
                <a:sym typeface="宋体" panose="02010600030101010101" pitchFamily="2" charset="-122"/>
              </a:rPr>
              <a:t>对他们说些什么？</a:t>
            </a:r>
          </a:p>
        </p:txBody>
      </p:sp>
      <p:sp>
        <p:nvSpPr>
          <p:cNvPr id="4" name="矩形 3"/>
          <p:cNvSpPr/>
          <p:nvPr/>
        </p:nvSpPr>
        <p:spPr>
          <a:xfrm>
            <a:off x="512534" y="3566959"/>
            <a:ext cx="11249405" cy="255454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新魏"/>
              </a:rPr>
              <a:t>看</a:t>
            </a:r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新魏"/>
              </a:rPr>
              <a:t>到一种滚烫的爱国情怀：天下兴亡、匹夫有</a:t>
            </a:r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新魏"/>
              </a:rPr>
              <a:t>责</a:t>
            </a:r>
            <a:endParaRPr lang="zh-CN" altLang="en-US" sz="32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华文新魏"/>
            </a:endParaRPr>
          </a:p>
          <a:p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新魏"/>
              </a:rPr>
              <a:t>升</a:t>
            </a:r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新魏"/>
              </a:rPr>
              <a:t>腾一种激越豪迈的民族气节：视死如归、宁死不</a:t>
            </a:r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新魏"/>
              </a:rPr>
              <a:t>屈</a:t>
            </a:r>
            <a:endParaRPr lang="zh-CN" altLang="en-US" sz="32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华文新魏"/>
            </a:endParaRPr>
          </a:p>
          <a:p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新魏"/>
              </a:rPr>
              <a:t>感</a:t>
            </a:r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新魏"/>
              </a:rPr>
              <a:t>受一种久违的英雄气概：不畏强暴、血战到</a:t>
            </a:r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新魏"/>
              </a:rPr>
              <a:t>底</a:t>
            </a:r>
            <a:endParaRPr lang="zh-CN" altLang="en-US" sz="32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华文新魏"/>
            </a:endParaRPr>
          </a:p>
          <a:p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新魏"/>
              </a:rPr>
              <a:t>感</a:t>
            </a:r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新魏"/>
              </a:rPr>
              <a:t>到一</a:t>
            </a:r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新魏"/>
              </a:rPr>
              <a:t>股的</a:t>
            </a:r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新魏"/>
              </a:rPr>
              <a:t>必胜信念：百折不挠、坚忍不拔</a:t>
            </a:r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新魏"/>
              </a:rPr>
              <a:t>。</a:t>
            </a:r>
            <a:endParaRPr lang="zh-CN" altLang="en-US" sz="32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华文新魏"/>
            </a:endParaRPr>
          </a:p>
          <a:p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新魏"/>
              </a:rPr>
              <a:t>感受到一</a:t>
            </a:r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新魏"/>
              </a:rPr>
              <a:t>种情怀令人泪流满面</a:t>
            </a:r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新魏"/>
              </a:rPr>
              <a:t>，感受到一种</a:t>
            </a:r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新魏"/>
              </a:rPr>
              <a:t>精神</a:t>
            </a:r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新魏"/>
              </a:rPr>
              <a:t>让</a:t>
            </a:r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新魏"/>
              </a:rPr>
              <a:t>人心潮澎</a:t>
            </a:r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新魏"/>
              </a:rPr>
              <a:t>湃</a:t>
            </a:r>
            <a:endParaRPr lang="zh-CN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华文新魏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2947670" y="1912731"/>
            <a:ext cx="476250" cy="369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Impact" panose="020B0806030902050204" pitchFamily="34" charset="0"/>
              </a:rPr>
              <a:t>02</a:t>
            </a:r>
            <a:endParaRPr lang="zh-CN" altLang="en-US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28" name="jiaqinghong-感动中国背景音乐.mp3">
            <a:hlinkClick r:id="" action="ppaction://media"/>
          </p:cNvPr>
          <p:cNvPicPr>
            <a:picLocks noRot="1" noChangeAspect="1"/>
          </p:cNvPicPr>
          <p:nvPr>
            <a:audioFile r:link="rId1"/>
          </p:nvPr>
        </p:nvPicPr>
        <p:blipFill>
          <a:blip r:embed="rId4" cstate="print"/>
          <a:stretch>
            <a:fillRect/>
          </a:stretch>
        </p:blipFill>
        <p:spPr>
          <a:xfrm>
            <a:off x="345640" y="6121789"/>
            <a:ext cx="486229" cy="486229"/>
          </a:xfrm>
          <a:prstGeom prst="rect">
            <a:avLst/>
          </a:prstGeom>
        </p:spPr>
      </p:pic>
      <p:sp>
        <p:nvSpPr>
          <p:cNvPr id="29" name="矩形 28"/>
          <p:cNvSpPr/>
          <p:nvPr/>
        </p:nvSpPr>
        <p:spPr>
          <a:xfrm>
            <a:off x="299394" y="1045857"/>
            <a:ext cx="11841782" cy="132343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“天地英雄气，千秋尚凛然。”中华民族向来是一个民族英雄辈出的国家</a:t>
            </a:r>
            <a:r>
              <a:rPr lang="en-US" altLang="zh-CN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……</a:t>
            </a:r>
            <a:endParaRPr lang="zh-CN" altLang="en-US" sz="4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1" name="文本框 1"/>
          <p:cNvSpPr txBox="1"/>
          <p:nvPr/>
        </p:nvSpPr>
        <p:spPr>
          <a:xfrm>
            <a:off x="84524" y="168076"/>
            <a:ext cx="9847127" cy="70788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sz="4000" b="1" spc="50" dirty="0">
                <a:ln w="11430"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第四章：</a:t>
            </a:r>
            <a:r>
              <a:rPr lang="zh-CN" altLang="en-US" sz="4000" b="1" spc="50" dirty="0" smtClean="0">
                <a:ln w="11430"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赞歌</a:t>
            </a:r>
            <a:r>
              <a:rPr lang="en-US" altLang="zh-CN" sz="4000" b="1" spc="50" dirty="0" smtClean="0">
                <a:ln w="11430"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——</a:t>
            </a:r>
            <a:r>
              <a:rPr lang="zh-CN" altLang="en-US" sz="4000" b="1" spc="50" dirty="0">
                <a:ln w="11430"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血肉筑起我们新的长城</a:t>
            </a:r>
            <a:endParaRPr lang="zh-CN" altLang="en-US" sz="3200" b="1" spc="50" dirty="0">
              <a:ln w="11430"/>
              <a:latin typeface="方正北魏楷书简体" panose="03000509000000000000" charset="-122"/>
              <a:ea typeface="方正北魏楷书简体" panose="03000509000000000000" charset="-122"/>
              <a:sym typeface="+mn-ea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4754813" y="2735649"/>
            <a:ext cx="22624118" cy="3959513"/>
            <a:chOff x="4754813" y="2735649"/>
            <a:chExt cx="22624118" cy="3959513"/>
          </a:xfrm>
        </p:grpSpPr>
        <p:grpSp>
          <p:nvGrpSpPr>
            <p:cNvPr id="27" name="组合 26"/>
            <p:cNvGrpSpPr/>
            <p:nvPr/>
          </p:nvGrpSpPr>
          <p:grpSpPr>
            <a:xfrm>
              <a:off x="8209909" y="2735649"/>
              <a:ext cx="19169022" cy="3911887"/>
              <a:chOff x="8790480" y="2484888"/>
              <a:chExt cx="19169022" cy="391188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11698515" y="2484888"/>
                <a:ext cx="13469256" cy="3911887"/>
                <a:chOff x="246744" y="1149574"/>
                <a:chExt cx="13469256" cy="3911887"/>
              </a:xfrm>
            </p:grpSpPr>
            <p:grpSp>
              <p:nvGrpSpPr>
                <p:cNvPr id="22" name="组合 21"/>
                <p:cNvGrpSpPr/>
                <p:nvPr/>
              </p:nvGrpSpPr>
              <p:grpSpPr>
                <a:xfrm>
                  <a:off x="246744" y="1149574"/>
                  <a:ext cx="13469256" cy="3872369"/>
                  <a:chOff x="29029" y="2049460"/>
                  <a:chExt cx="13469256" cy="3872369"/>
                </a:xfrm>
              </p:grpSpPr>
              <p:pic>
                <p:nvPicPr>
                  <p:cNvPr id="50182" name="Picture 6" descr="http://5b0988e595225.cdn.sohucs.com/images/20190524/a120dd9146b64c59917d638749c53e09.jpeg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/>
                  <a:srcRect/>
                  <a:stretch>
                    <a:fillRect/>
                  </a:stretch>
                </p:blipFill>
                <p:spPr bwMode="auto">
                  <a:xfrm>
                    <a:off x="29029" y="2049460"/>
                    <a:ext cx="2830286" cy="3814310"/>
                  </a:xfrm>
                  <a:prstGeom prst="rect">
                    <a:avLst/>
                  </a:prstGeom>
                  <a:ln w="228600" cap="sq" cmpd="thickThin">
                    <a:solidFill>
                      <a:srgbClr val="000000"/>
                    </a:solidFill>
                    <a:prstDash val="solid"/>
                    <a:miter lim="800000"/>
                  </a:ln>
                  <a:effectLst>
                    <a:innerShdw blurRad="76200">
                      <a:srgbClr val="000000"/>
                    </a:innerShdw>
                  </a:effectLst>
                </p:spPr>
              </p:pic>
              <p:pic>
                <p:nvPicPr>
                  <p:cNvPr id="50184" name="Picture 8" descr="http://n.sinaimg.cn/hlj/crawl/154/w550h404/20190222/1-yk-htknpmh2447633.jpg"/>
                  <p:cNvPicPr>
                    <a:picLocks noChangeAspect="1" noChangeArrowheads="1"/>
                  </p:cNvPicPr>
                  <p:nvPr/>
                </p:nvPicPr>
                <p:blipFill>
                  <a:blip r:embed="rId6" cstate="print"/>
                  <a:srcRect/>
                  <a:stretch>
                    <a:fillRect/>
                  </a:stretch>
                </p:blipFill>
                <p:spPr bwMode="auto">
                  <a:xfrm>
                    <a:off x="3091542" y="2061255"/>
                    <a:ext cx="2772229" cy="3802518"/>
                  </a:xfrm>
                  <a:prstGeom prst="rect">
                    <a:avLst/>
                  </a:prstGeom>
                  <a:ln w="228600" cap="sq" cmpd="thickThin">
                    <a:solidFill>
                      <a:srgbClr val="000000"/>
                    </a:solidFill>
                    <a:prstDash val="solid"/>
                    <a:miter lim="800000"/>
                  </a:ln>
                  <a:effectLst>
                    <a:innerShdw blurRad="76200">
                      <a:srgbClr val="000000"/>
                    </a:innerShdw>
                  </a:effectLst>
                </p:spPr>
              </p:pic>
              <p:pic>
                <p:nvPicPr>
                  <p:cNvPr id="50186" name="Picture 10" descr="http://img01.e23.cn/2019/1010/20191010043124962.jpg"/>
                  <p:cNvPicPr>
                    <a:picLocks noChangeAspect="1" noChangeArrowheads="1"/>
                  </p:cNvPicPr>
                  <p:nvPr/>
                </p:nvPicPr>
                <p:blipFill>
                  <a:blip r:embed="rId7" cstate="print"/>
                  <a:srcRect/>
                  <a:stretch>
                    <a:fillRect/>
                  </a:stretch>
                </p:blipFill>
                <p:spPr bwMode="auto">
                  <a:xfrm>
                    <a:off x="6008914" y="2090283"/>
                    <a:ext cx="2627086" cy="3788002"/>
                  </a:xfrm>
                  <a:prstGeom prst="rect">
                    <a:avLst/>
                  </a:prstGeom>
                  <a:ln w="228600" cap="sq" cmpd="thickThin">
                    <a:solidFill>
                      <a:srgbClr val="000000"/>
                    </a:solidFill>
                    <a:prstDash val="solid"/>
                    <a:miter lim="800000"/>
                  </a:ln>
                  <a:effectLst>
                    <a:innerShdw blurRad="76200">
                      <a:srgbClr val="000000"/>
                    </a:innerShdw>
                  </a:effectLst>
                </p:spPr>
              </p:pic>
              <p:pic>
                <p:nvPicPr>
                  <p:cNvPr id="50188" name="Picture 12" descr="http://cbgccdn.thecover.cn/15483748003251548374712708093194coverWaterMark.jpg?imageMogr2/thumbnail/540x"/>
                  <p:cNvPicPr>
                    <a:picLocks noChangeAspect="1" noChangeArrowheads="1"/>
                  </p:cNvPicPr>
                  <p:nvPr/>
                </p:nvPicPr>
                <p:blipFill>
                  <a:blip r:embed="rId8" cstate="print"/>
                  <a:srcRect/>
                  <a:stretch>
                    <a:fillRect/>
                  </a:stretch>
                </p:blipFill>
                <p:spPr bwMode="auto">
                  <a:xfrm>
                    <a:off x="8795656" y="2090056"/>
                    <a:ext cx="2293257" cy="3802743"/>
                  </a:xfrm>
                  <a:prstGeom prst="rect">
                    <a:avLst/>
                  </a:prstGeom>
                  <a:ln w="228600" cap="sq" cmpd="thickThin">
                    <a:solidFill>
                      <a:srgbClr val="000000"/>
                    </a:solidFill>
                    <a:prstDash val="solid"/>
                    <a:miter lim="800000"/>
                  </a:ln>
                  <a:effectLst>
                    <a:innerShdw blurRad="76200">
                      <a:srgbClr val="000000"/>
                    </a:innerShdw>
                  </a:effectLst>
                </p:spPr>
              </p:pic>
              <p:pic>
                <p:nvPicPr>
                  <p:cNvPr id="50190" name="Picture 14" descr="http://pic.dbw.cn/003/007/474/00300747466_61d14321.jpg"/>
                  <p:cNvPicPr>
                    <a:picLocks noChangeAspect="1" noChangeArrowheads="1"/>
                  </p:cNvPicPr>
                  <p:nvPr/>
                </p:nvPicPr>
                <p:blipFill>
                  <a:blip r:embed="rId9" cstate="print"/>
                  <a:srcRect/>
                  <a:stretch>
                    <a:fillRect/>
                  </a:stretch>
                </p:blipFill>
                <p:spPr bwMode="auto">
                  <a:xfrm>
                    <a:off x="11146971" y="2095942"/>
                    <a:ext cx="2351314" cy="3825887"/>
                  </a:xfrm>
                  <a:prstGeom prst="rect">
                    <a:avLst/>
                  </a:prstGeom>
                  <a:ln w="228600" cap="sq" cmpd="thickThin">
                    <a:solidFill>
                      <a:srgbClr val="000000"/>
                    </a:solidFill>
                    <a:prstDash val="solid"/>
                    <a:miter lim="800000"/>
                  </a:ln>
                  <a:effectLst>
                    <a:innerShdw blurRad="76200">
                      <a:srgbClr val="000000"/>
                    </a:innerShdw>
                  </a:effectLst>
                </p:spPr>
              </p:pic>
            </p:grpSp>
            <p:sp>
              <p:nvSpPr>
                <p:cNvPr id="14" name="矩形 13"/>
                <p:cNvSpPr/>
                <p:nvPr/>
              </p:nvSpPr>
              <p:spPr>
                <a:xfrm>
                  <a:off x="246744" y="4684485"/>
                  <a:ext cx="877163" cy="369332"/>
                </a:xfrm>
                <a:prstGeom prst="rect">
                  <a:avLst/>
                </a:prstGeom>
                <a:solidFill>
                  <a:srgbClr val="FFC000"/>
                </a:solidFill>
                <a:ln>
                  <a:noFill/>
                </a:ln>
                <a:effectLst>
                  <a:outerShdw blurRad="44450" dist="27940" dir="5400000" algn="ctr">
                    <a:srgbClr val="000000">
                      <a:alpha val="32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balanced" dir="t">
                    <a:rot lat="0" lon="0" rev="8700000"/>
                  </a:lightRig>
                </a:scene3d>
                <a:sp3d>
                  <a:bevelT w="190500" h="38100"/>
                </a:sp3d>
              </p:spPr>
              <p:txBody>
                <a:bodyPr wrap="none">
                  <a:spAutoFit/>
                </a:bodyPr>
                <a:lstStyle/>
                <a:p>
                  <a:r>
                    <a:rPr lang="zh-CN" altLang="en-US" b="1" dirty="0" smtClean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杜富国</a:t>
                  </a:r>
                  <a:endPara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6" name="矩形 15"/>
                <p:cNvSpPr/>
                <p:nvPr/>
              </p:nvSpPr>
              <p:spPr>
                <a:xfrm>
                  <a:off x="3286385" y="4692129"/>
                  <a:ext cx="769408" cy="369332"/>
                </a:xfrm>
                <a:prstGeom prst="rect">
                  <a:avLst/>
                </a:prstGeom>
                <a:solidFill>
                  <a:srgbClr val="FFC000"/>
                </a:solidFill>
                <a:ln>
                  <a:noFill/>
                </a:ln>
                <a:effectLst>
                  <a:outerShdw blurRad="44450" dist="27940" dir="5400000" algn="ctr">
                    <a:srgbClr val="000000">
                      <a:alpha val="32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balanced" dir="t">
                    <a:rot lat="0" lon="0" rev="8700000"/>
                  </a:lightRig>
                </a:scene3d>
                <a:sp3d>
                  <a:bevelT w="190500" h="38100"/>
                </a:sp3d>
              </p:spPr>
              <p:txBody>
                <a:bodyPr wrap="square">
                  <a:spAutoFit/>
                </a:bodyPr>
                <a:lstStyle/>
                <a:p>
                  <a:r>
                    <a:rPr lang="zh-CN" altLang="en-US" b="1" dirty="0" smtClean="0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马旭</a:t>
                  </a:r>
                  <a:endParaRPr lang="zh-CN" altLang="en-US" b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8" name="矩形 17"/>
                <p:cNvSpPr/>
                <p:nvPr/>
              </p:nvSpPr>
              <p:spPr>
                <a:xfrm>
                  <a:off x="6223475" y="4674770"/>
                  <a:ext cx="877163" cy="369332"/>
                </a:xfrm>
                <a:prstGeom prst="rect">
                  <a:avLst/>
                </a:prstGeom>
                <a:solidFill>
                  <a:srgbClr val="FFC000"/>
                </a:solidFill>
                <a:ln>
                  <a:noFill/>
                </a:ln>
                <a:effectLst>
                  <a:outerShdw blurRad="44450" dist="27940" dir="5400000" algn="ctr">
                    <a:srgbClr val="000000">
                      <a:alpha val="32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balanced" dir="t">
                    <a:rot lat="0" lon="0" rev="8700000"/>
                  </a:lightRig>
                </a:scene3d>
                <a:sp3d>
                  <a:bevelT w="190500" h="38100"/>
                </a:sp3d>
              </p:spPr>
              <p:txBody>
                <a:bodyPr wrap="none">
                  <a:spAutoFit/>
                </a:bodyPr>
                <a:lstStyle/>
                <a:p>
                  <a:r>
                    <a:rPr lang="zh-CN" altLang="en-US" b="1" dirty="0" smtClean="0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刘传健</a:t>
                  </a:r>
                  <a:endParaRPr lang="zh-CN" altLang="en-US" b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1" name="矩形 20"/>
                <p:cNvSpPr/>
                <p:nvPr/>
              </p:nvSpPr>
              <p:spPr>
                <a:xfrm>
                  <a:off x="8998858" y="4656627"/>
                  <a:ext cx="1107996" cy="369332"/>
                </a:xfrm>
                <a:prstGeom prst="rect">
                  <a:avLst/>
                </a:prstGeom>
                <a:solidFill>
                  <a:srgbClr val="FFC000"/>
                </a:solidFill>
                <a:ln>
                  <a:noFill/>
                </a:ln>
                <a:effectLst>
                  <a:outerShdw blurRad="44450" dist="27940" dir="5400000" algn="ctr">
                    <a:srgbClr val="000000">
                      <a:alpha val="32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balanced" dir="t">
                    <a:rot lat="0" lon="0" rev="8700000"/>
                  </a:lightRig>
                </a:scene3d>
                <a:sp3d>
                  <a:bevelT w="190500" h="38100"/>
                </a:sp3d>
              </p:spPr>
              <p:txBody>
                <a:bodyPr wrap="none">
                  <a:spAutoFit/>
                </a:bodyPr>
                <a:lstStyle/>
                <a:p>
                  <a:r>
                    <a:rPr lang="zh-CN" altLang="en-US" b="1" dirty="0" smtClean="0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其美多吉</a:t>
                  </a:r>
                  <a:endParaRPr lang="zh-CN" altLang="en-US" b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11364686" y="4658186"/>
                  <a:ext cx="950685" cy="369332"/>
                </a:xfrm>
                <a:prstGeom prst="rect">
                  <a:avLst/>
                </a:prstGeom>
                <a:solidFill>
                  <a:srgbClr val="FFC000"/>
                </a:solidFill>
                <a:ln>
                  <a:noFill/>
                </a:ln>
                <a:effectLst>
                  <a:outerShdw blurRad="44450" dist="27940" dir="5400000" algn="ctr">
                    <a:srgbClr val="000000">
                      <a:alpha val="32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balanced" dir="t">
                    <a:rot lat="0" lon="0" rev="8700000"/>
                  </a:lightRig>
                </a:scene3d>
                <a:sp3d>
                  <a:bevelT w="190500" h="38100"/>
                </a:sp3d>
              </p:spPr>
              <p:txBody>
                <a:bodyPr wrap="square">
                  <a:spAutoFit/>
                </a:bodyPr>
                <a:lstStyle/>
                <a:p>
                  <a:r>
                    <a:rPr lang="zh-CN" altLang="en-US" b="1" dirty="0" smtClean="0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张玉滚</a:t>
                  </a:r>
                  <a:endParaRPr lang="zh-CN" altLang="en-US" b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26" name="组合 25"/>
              <p:cNvGrpSpPr/>
              <p:nvPr/>
            </p:nvGrpSpPr>
            <p:grpSpPr>
              <a:xfrm>
                <a:off x="8790480" y="2501447"/>
                <a:ext cx="2661292" cy="3895328"/>
                <a:chOff x="8790480" y="2501447"/>
                <a:chExt cx="2661292" cy="3895328"/>
              </a:xfrm>
            </p:grpSpPr>
            <p:pic>
              <p:nvPicPr>
                <p:cNvPr id="16386" name="Picture 2" descr="http://image.cnpp.cn/upload2/images/20140113/20140113152930_59294.jpg"/>
                <p:cNvPicPr>
                  <a:picLocks noChangeAspect="1" noChangeArrowheads="1"/>
                </p:cNvPicPr>
                <p:nvPr/>
              </p:nvPicPr>
              <p:blipFill>
                <a:blip r:embed="rId10" cstate="print"/>
                <a:srcRect/>
                <a:stretch>
                  <a:fillRect/>
                </a:stretch>
              </p:blipFill>
              <p:spPr bwMode="auto">
                <a:xfrm>
                  <a:off x="8855792" y="2501447"/>
                  <a:ext cx="2595980" cy="3826782"/>
                </a:xfrm>
                <a:prstGeom prst="rect">
                  <a:avLst/>
                </a:prstGeom>
                <a:ln w="228600" cap="sq" cmpd="thickThin">
                  <a:solidFill>
                    <a:srgbClr val="000000"/>
                  </a:solidFill>
                  <a:prstDash val="solid"/>
                  <a:miter lim="800000"/>
                </a:ln>
                <a:effectLst>
                  <a:innerShdw blurRad="76200">
                    <a:srgbClr val="000000"/>
                  </a:innerShdw>
                </a:effectLst>
              </p:spPr>
            </p:pic>
            <p:sp>
              <p:nvSpPr>
                <p:cNvPr id="24" name="矩形 23"/>
                <p:cNvSpPr/>
                <p:nvPr/>
              </p:nvSpPr>
              <p:spPr>
                <a:xfrm>
                  <a:off x="8790480" y="6027443"/>
                  <a:ext cx="877163" cy="369332"/>
                </a:xfrm>
                <a:prstGeom prst="rect">
                  <a:avLst/>
                </a:prstGeom>
                <a:solidFill>
                  <a:srgbClr val="FFC000"/>
                </a:solidFill>
                <a:ln>
                  <a:noFill/>
                </a:ln>
                <a:effectLst>
                  <a:outerShdw blurRad="44450" dist="27940" dir="5400000" algn="ctr">
                    <a:srgbClr val="000000">
                      <a:alpha val="32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balanced" dir="t">
                    <a:rot lat="0" lon="0" rev="8700000"/>
                  </a:lightRig>
                </a:scene3d>
                <a:sp3d>
                  <a:bevelT w="190500" h="38100"/>
                </a:sp3d>
              </p:spPr>
              <p:txBody>
                <a:bodyPr wrap="none">
                  <a:spAutoFit/>
                </a:bodyPr>
                <a:lstStyle/>
                <a:p>
                  <a:r>
                    <a:rPr lang="zh-CN" altLang="en-US" b="1" dirty="0" smtClean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程开甲</a:t>
                  </a:r>
                  <a:endPara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pic>
            <p:nvPicPr>
              <p:cNvPr id="16388" name="Picture 4" descr="http://p2.img.cctvpic.com/photoworkspace/contentimg/2019/02/19/2019021919060533373.jpg"/>
              <p:cNvPicPr>
                <a:picLocks noChangeAspect="1" noChangeArrowheads="1"/>
              </p:cNvPicPr>
              <p:nvPr/>
            </p:nvPicPr>
            <p:blipFill>
              <a:blip r:embed="rId11" cstate="print"/>
              <a:srcRect/>
              <a:stretch>
                <a:fillRect/>
              </a:stretch>
            </p:blipFill>
            <p:spPr bwMode="auto">
              <a:xfrm>
                <a:off x="25443543" y="2525486"/>
                <a:ext cx="2515959" cy="3788227"/>
              </a:xfrm>
              <a:prstGeom prst="rect">
                <a:avLst/>
              </a:prstGeom>
              <a:ln w="228600" cap="sq" cmpd="thickThin">
                <a:solidFill>
                  <a:srgbClr val="000000"/>
                </a:solidFill>
                <a:prstDash val="solid"/>
                <a:miter lim="800000"/>
              </a:ln>
              <a:effectLst>
                <a:innerShdw blurRad="76200">
                  <a:srgbClr val="000000"/>
                </a:innerShdw>
              </a:effectLst>
            </p:spPr>
          </p:pic>
        </p:grpSp>
        <p:pic>
          <p:nvPicPr>
            <p:cNvPr id="30" name="Picture 2" descr="https://p1.ssl.qhimg.com/t01ff762c5591203238.jpg"/>
            <p:cNvPicPr>
              <a:picLocks noChangeAspect="1" noChangeArrowheads="1"/>
            </p:cNvPicPr>
            <p:nvPr/>
          </p:nvPicPr>
          <p:blipFill>
            <a:blip r:embed="rId12" cstate="print"/>
            <a:srcRect/>
            <a:stretch>
              <a:fillRect/>
            </a:stretch>
          </p:blipFill>
          <p:spPr bwMode="auto">
            <a:xfrm>
              <a:off x="4869985" y="2755727"/>
              <a:ext cx="3037114" cy="3832963"/>
            </a:xfrm>
            <a:prstGeom prst="rect">
              <a:avLst/>
            </a:prstGeom>
            <a:ln w="228600" cap="sq" cmpd="thickThin">
              <a:solidFill>
                <a:srgbClr val="000000"/>
              </a:solidFill>
              <a:prstDash val="solid"/>
              <a:miter lim="800000"/>
            </a:ln>
            <a:effectLst>
              <a:innerShdw blurRad="76200">
                <a:srgbClr val="000000"/>
              </a:innerShdw>
            </a:effectLst>
          </p:spPr>
        </p:pic>
        <p:sp>
          <p:nvSpPr>
            <p:cNvPr id="33" name="矩形 32"/>
            <p:cNvSpPr/>
            <p:nvPr/>
          </p:nvSpPr>
          <p:spPr>
            <a:xfrm>
              <a:off x="4754813" y="6325830"/>
              <a:ext cx="877163" cy="36933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>
              <a:spAutoFit/>
            </a:bodyPr>
            <a:lstStyle/>
            <a:p>
              <a:r>
                <a:rPr lang="zh-CN" altLang="en-US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杨靖宇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95389 -0.00532 " pathEditMode="relative" ptsTypes="AA">
                                      <p:cBhvr>
                                        <p:cTn id="8" dur="35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9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2947670" y="1912731"/>
            <a:ext cx="476250" cy="369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Impact" panose="020B0806030902050204" pitchFamily="34" charset="0"/>
              </a:rPr>
              <a:t>02</a:t>
            </a:r>
            <a:endParaRPr lang="zh-CN" altLang="en-US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261258" y="0"/>
            <a:ext cx="12946744" cy="7518400"/>
            <a:chOff x="-261258" y="0"/>
            <a:chExt cx="12946744" cy="7518400"/>
          </a:xfrm>
        </p:grpSpPr>
        <p:pic>
          <p:nvPicPr>
            <p:cNvPr id="44" name="图片 4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t="24859"/>
            <a:stretch>
              <a:fillRect/>
            </a:stretch>
          </p:blipFill>
          <p:spPr>
            <a:xfrm>
              <a:off x="-261258" y="4223657"/>
              <a:ext cx="12946744" cy="3294743"/>
            </a:xfrm>
            <a:prstGeom prst="rect">
              <a:avLst/>
            </a:prstGeom>
            <a:noFill/>
          </p:spPr>
        </p:pic>
        <p:pic>
          <p:nvPicPr>
            <p:cNvPr id="7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0" y="0"/>
              <a:ext cx="12192000" cy="1320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</p:grpSp>
      <p:sp>
        <p:nvSpPr>
          <p:cNvPr id="6" name="矩形 5"/>
          <p:cNvSpPr/>
          <p:nvPr/>
        </p:nvSpPr>
        <p:spPr>
          <a:xfrm>
            <a:off x="3354886" y="2097369"/>
            <a:ext cx="666615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9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感谢指导！</a:t>
            </a:r>
            <a:endParaRPr lang="en-US" altLang="zh-CN" sz="9600" b="1" dirty="0" smtClean="0">
              <a:ln w="9525">
                <a:solidFill>
                  <a:schemeClr val="bg1"/>
                </a:solidFill>
                <a:prstDash val="solid"/>
              </a:ln>
              <a:solidFill>
                <a:srgbClr val="C000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华文新魏" panose="02010800040101010101" pitchFamily="2" charset="-122"/>
              <a:ea typeface="华文新魏" panose="02010800040101010101" pitchFamily="2" charset="-122"/>
              <a:sym typeface="+mn-ea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图片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0584" y="7937"/>
            <a:ext cx="12170835" cy="77331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411" name="矩形 1"/>
          <p:cNvSpPr>
            <a:spLocks noChangeArrowheads="1"/>
          </p:cNvSpPr>
          <p:nvPr/>
        </p:nvSpPr>
        <p:spPr bwMode="auto">
          <a:xfrm>
            <a:off x="0" y="2049464"/>
            <a:ext cx="12192000" cy="1938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1" hangingPunct="1">
              <a:buFont typeface="Arial" pitchFamily="34" charset="0"/>
              <a:buNone/>
            </a:pPr>
            <a:endParaRPr kumimoji="0" lang="en-US" altLang="zh-CN" sz="3600" b="0">
              <a:solidFill>
                <a:srgbClr val="FF0000"/>
              </a:solidFill>
              <a:latin typeface="华文行楷" pitchFamily="2" charset="-122"/>
              <a:ea typeface="华文行楷" pitchFamily="2" charset="-122"/>
              <a:cs typeface="等线" charset="0"/>
            </a:endParaRPr>
          </a:p>
          <a:p>
            <a:pPr algn="ctr" eaLnBrk="1" hangingPunct="1">
              <a:buFont typeface="Arial" pitchFamily="34" charset="0"/>
              <a:buNone/>
            </a:pPr>
            <a:r>
              <a:rPr kumimoji="0" lang="en-US" altLang="zh-CN" sz="3600">
                <a:solidFill>
                  <a:srgbClr val="FF0000"/>
                </a:solidFill>
                <a:latin typeface="华文行楷" pitchFamily="2" charset="-122"/>
                <a:ea typeface="华文行楷" pitchFamily="2" charset="-122"/>
                <a:cs typeface="等线" charset="0"/>
              </a:rPr>
              <a:t>   </a:t>
            </a:r>
          </a:p>
          <a:p>
            <a:pPr algn="ctr" eaLnBrk="1" hangingPunct="1">
              <a:buFont typeface="Arial" pitchFamily="34" charset="0"/>
              <a:buNone/>
            </a:pPr>
            <a:endParaRPr kumimoji="0" lang="en-US" altLang="zh-CN" sz="2400">
              <a:solidFill>
                <a:srgbClr val="FF0000"/>
              </a:solidFill>
              <a:latin typeface="华文行楷" pitchFamily="2" charset="-122"/>
              <a:ea typeface="华文行楷" pitchFamily="2" charset="-122"/>
              <a:cs typeface="等线" charset="0"/>
            </a:endParaRPr>
          </a:p>
          <a:p>
            <a:pPr algn="ctr" eaLnBrk="1" hangingPunct="1">
              <a:buFont typeface="Arial" pitchFamily="34" charset="0"/>
              <a:buNone/>
            </a:pPr>
            <a:endParaRPr kumimoji="0" lang="en-US" altLang="zh-CN" sz="2400">
              <a:solidFill>
                <a:srgbClr val="FF0000"/>
              </a:solidFill>
              <a:latin typeface="华文行楷" pitchFamily="2" charset="-122"/>
              <a:ea typeface="华文行楷" pitchFamily="2" charset="-122"/>
              <a:cs typeface="等线" charset="0"/>
            </a:endParaRPr>
          </a:p>
        </p:txBody>
      </p:sp>
      <p:sp>
        <p:nvSpPr>
          <p:cNvPr id="8" name="Rectangle 9"/>
          <p:cNvSpPr>
            <a:spLocks noChangeArrowheads="1"/>
          </p:cNvSpPr>
          <p:nvPr/>
        </p:nvSpPr>
        <p:spPr bwMode="auto">
          <a:xfrm>
            <a:off x="239184" y="260350"/>
            <a:ext cx="11952816" cy="1003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algn="ctr" eaLnBrk="1" hangingPunct="1">
              <a:lnSpc>
                <a:spcPct val="160000"/>
              </a:lnSpc>
              <a:spcBef>
                <a:spcPct val="20000"/>
              </a:spcBef>
              <a:buClr>
                <a:schemeClr val="hlink"/>
              </a:buClr>
            </a:pPr>
            <a:r>
              <a:rPr lang="zh-CN" altLang="en-US" sz="3200" dirty="0">
                <a:solidFill>
                  <a:srgbClr val="FFFF00"/>
                </a:solidFill>
              </a:rPr>
              <a:t>       </a:t>
            </a:r>
          </a:p>
        </p:txBody>
      </p:sp>
      <p:sp>
        <p:nvSpPr>
          <p:cNvPr id="9" name="矩形 8"/>
          <p:cNvSpPr/>
          <p:nvPr/>
        </p:nvSpPr>
        <p:spPr>
          <a:xfrm>
            <a:off x="639217" y="1853396"/>
            <a:ext cx="11118892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800" b="1" dirty="0" smtClean="0"/>
              <a:t>青岛市“史料拓展教学法”教学研讨会</a:t>
            </a:r>
            <a:endParaRPr lang="en-US" altLang="zh-CN" sz="4800" b="1" dirty="0" smtClean="0"/>
          </a:p>
          <a:p>
            <a:endParaRPr lang="en-US" altLang="zh-CN" sz="4800" b="1" dirty="0" smtClean="0"/>
          </a:p>
          <a:p>
            <a:r>
              <a:rPr lang="zh-CN" altLang="en-US" sz="4800" b="1" dirty="0" smtClean="0"/>
              <a:t>                               </a:t>
            </a:r>
            <a:endParaRPr lang="en-US" altLang="zh-CN" sz="4800" b="1" dirty="0" smtClean="0"/>
          </a:p>
          <a:p>
            <a:r>
              <a:rPr lang="en-US" altLang="zh-CN" sz="4800" b="1" smtClean="0"/>
              <a:t>             </a:t>
            </a:r>
            <a:r>
              <a:rPr lang="zh-CN" altLang="en-US" sz="3200" b="1" smtClean="0"/>
              <a:t>李</a:t>
            </a:r>
            <a:r>
              <a:rPr lang="zh-CN" altLang="en-US" sz="3200" b="1" dirty="0" smtClean="0"/>
              <a:t>沧区教育研究发展中心</a:t>
            </a:r>
            <a:r>
              <a:rPr lang="en-US" altLang="zh-CN" sz="3200" b="1" dirty="0" smtClean="0"/>
              <a:t>      </a:t>
            </a:r>
            <a:r>
              <a:rPr lang="zh-CN" altLang="en-US" sz="3200" b="1" dirty="0" smtClean="0"/>
              <a:t>侯春光 </a:t>
            </a:r>
            <a:endParaRPr lang="zh-CN" altLang="en-US" sz="3200" b="1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03202" y="986971"/>
            <a:ext cx="10527241" cy="15696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zh-CN" altLang="en-US" sz="4800" b="1" spc="50" dirty="0" smtClean="0">
                <a:ln w="11430"/>
                <a:solidFill>
                  <a:schemeClr val="tx1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第一章：悲歌</a:t>
            </a:r>
            <a:endParaRPr lang="en-US" altLang="zh-CN" sz="4800" b="1" spc="50" dirty="0" smtClean="0">
              <a:ln w="11430"/>
              <a:solidFill>
                <a:schemeClr val="tx1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r>
              <a:rPr lang="en-US" altLang="zh-CN" sz="48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</a:t>
            </a:r>
            <a:r>
              <a:rPr lang="en-US" altLang="zh-CN" sz="44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——</a:t>
            </a:r>
            <a:r>
              <a:rPr lang="zh-CN" altLang="en-US" sz="44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中华民族到了最危险的时候</a:t>
            </a:r>
            <a:endParaRPr lang="zh-CN" altLang="en-US" sz="48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方正北魏楷书简体" panose="03000509000000000000" charset="-122"/>
              <a:ea typeface="方正北魏楷书简体" panose="03000509000000000000" charset="-122"/>
              <a:sym typeface="+mn-ea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8" name="Text Box 17"/>
          <p:cNvSpPr txBox="1">
            <a:spLocks noChangeArrowheads="1"/>
          </p:cNvSpPr>
          <p:nvPr/>
        </p:nvSpPr>
        <p:spPr bwMode="auto">
          <a:xfrm>
            <a:off x="1007534" y="908050"/>
            <a:ext cx="6049433" cy="762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endParaRPr lang="zh-CN" altLang="zh-CN" sz="4400">
              <a:solidFill>
                <a:srgbClr val="FF0000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762390"/>
            <a:ext cx="624114" cy="2862322"/>
          </a:xfrm>
          <a:prstGeom prst="rect">
            <a:avLst/>
          </a:prstGeom>
          <a:solidFill>
            <a:schemeClr val="tx1"/>
          </a:solidFill>
          <a:effectLst>
            <a:glow rad="139700">
              <a:schemeClr val="accent6">
                <a:satMod val="175000"/>
                <a:alpha val="40000"/>
              </a:schemeClr>
            </a:glow>
            <a:outerShdw blurRad="50800" dist="38100" dir="10800000" algn="r" rotWithShape="0">
              <a:prstClr val="black">
                <a:alpha val="40000"/>
              </a:prstClr>
            </a:outerShdw>
            <a:softEdge rad="127000"/>
          </a:effectLst>
          <a:scene3d>
            <a:camera prst="perspectiveRigh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  <a:sym typeface="+mn-ea"/>
              </a:rPr>
              <a:t>讲</a:t>
            </a:r>
            <a:endParaRPr lang="en-US" altLang="zh-CN" sz="3600" b="1" dirty="0" smtClean="0">
              <a:solidFill>
                <a:schemeClr val="bg1"/>
              </a:solidFill>
              <a:latin typeface="华文新魏" pitchFamily="2" charset="-122"/>
              <a:ea typeface="华文新魏" pitchFamily="2" charset="-122"/>
              <a:sym typeface="+mn-ea"/>
            </a:endParaRPr>
          </a:p>
          <a:p>
            <a:r>
              <a:rPr lang="zh-CN" altLang="en-US" sz="3600" b="1" dirty="0" smtClean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  <a:sym typeface="+mn-ea"/>
              </a:rPr>
              <a:t>侵</a:t>
            </a:r>
            <a:endParaRPr lang="en-US" altLang="zh-CN" sz="3600" b="1" dirty="0" smtClean="0">
              <a:solidFill>
                <a:schemeClr val="bg1"/>
              </a:solidFill>
              <a:latin typeface="华文新魏" pitchFamily="2" charset="-122"/>
              <a:ea typeface="华文新魏" pitchFamily="2" charset="-122"/>
              <a:sym typeface="+mn-ea"/>
            </a:endParaRPr>
          </a:p>
          <a:p>
            <a:r>
              <a:rPr lang="zh-CN" altLang="en-US" sz="3600" b="1" dirty="0" smtClean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  <a:sym typeface="+mn-ea"/>
              </a:rPr>
              <a:t>华</a:t>
            </a:r>
            <a:endParaRPr lang="en-US" altLang="zh-CN" sz="3600" b="1" dirty="0" smtClean="0">
              <a:solidFill>
                <a:schemeClr val="bg1"/>
              </a:solidFill>
              <a:latin typeface="华文新魏" pitchFamily="2" charset="-122"/>
              <a:ea typeface="华文新魏" pitchFamily="2" charset="-122"/>
              <a:sym typeface="+mn-ea"/>
            </a:endParaRPr>
          </a:p>
          <a:p>
            <a:r>
              <a:rPr lang="zh-CN" altLang="en-US" sz="3600" b="1" dirty="0" smtClean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rPr>
              <a:t>经</a:t>
            </a:r>
            <a:endParaRPr lang="en-US" altLang="zh-CN" sz="3600" b="1" dirty="0" smtClean="0">
              <a:solidFill>
                <a:schemeClr val="bg1"/>
              </a:solidFill>
              <a:latin typeface="华文新魏" pitchFamily="2" charset="-122"/>
              <a:ea typeface="华文新魏" pitchFamily="2" charset="-122"/>
            </a:endParaRPr>
          </a:p>
          <a:p>
            <a:r>
              <a:rPr lang="zh-CN" altLang="en-US" sz="3600" b="1" dirty="0" smtClean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rPr>
              <a:t>过</a:t>
            </a:r>
            <a:endParaRPr lang="zh-CN" altLang="en-US" sz="3600" dirty="0">
              <a:solidFill>
                <a:schemeClr val="bg1"/>
              </a:solidFill>
              <a:latin typeface="华文新魏" pitchFamily="2" charset="-122"/>
              <a:ea typeface="华文新魏" pitchFamily="2" charset="-122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2721428" y="0"/>
            <a:ext cx="9470572" cy="6858000"/>
            <a:chOff x="2721428" y="0"/>
            <a:chExt cx="9470572" cy="6858000"/>
          </a:xfrm>
        </p:grpSpPr>
        <p:grpSp>
          <p:nvGrpSpPr>
            <p:cNvPr id="78" name="组合 77"/>
            <p:cNvGrpSpPr/>
            <p:nvPr/>
          </p:nvGrpSpPr>
          <p:grpSpPr>
            <a:xfrm>
              <a:off x="3423635" y="0"/>
              <a:ext cx="8768365" cy="6858000"/>
              <a:chOff x="3423635" y="0"/>
              <a:chExt cx="8768365" cy="6858000"/>
            </a:xfrm>
          </p:grpSpPr>
          <p:pic>
            <p:nvPicPr>
              <p:cNvPr id="79" name="图片 78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3423635" y="0"/>
                <a:ext cx="8768365" cy="6858000"/>
              </a:xfrm>
              <a:prstGeom prst="rect">
                <a:avLst/>
              </a:prstGeom>
            </p:spPr>
          </p:pic>
          <p:sp>
            <p:nvSpPr>
              <p:cNvPr id="80" name="椭圆 79"/>
              <p:cNvSpPr/>
              <p:nvPr/>
            </p:nvSpPr>
            <p:spPr>
              <a:xfrm>
                <a:off x="10276117" y="2656113"/>
                <a:ext cx="188684" cy="188685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81" name="椭圆 80"/>
              <p:cNvSpPr/>
              <p:nvPr/>
            </p:nvSpPr>
            <p:spPr>
              <a:xfrm>
                <a:off x="8933545" y="3127829"/>
                <a:ext cx="188684" cy="188685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82" name="椭圆 81"/>
              <p:cNvSpPr/>
              <p:nvPr/>
            </p:nvSpPr>
            <p:spPr>
              <a:xfrm>
                <a:off x="9927775" y="4659087"/>
                <a:ext cx="188684" cy="188685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83" name="椭圆 82"/>
              <p:cNvSpPr/>
              <p:nvPr/>
            </p:nvSpPr>
            <p:spPr>
              <a:xfrm>
                <a:off x="9666519" y="4455886"/>
                <a:ext cx="188684" cy="188685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84" name="椭圆 83"/>
              <p:cNvSpPr/>
              <p:nvPr/>
            </p:nvSpPr>
            <p:spPr>
              <a:xfrm>
                <a:off x="8911773" y="5878287"/>
                <a:ext cx="188684" cy="188685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85" name="椭圆 84"/>
              <p:cNvSpPr/>
              <p:nvPr/>
            </p:nvSpPr>
            <p:spPr>
              <a:xfrm>
                <a:off x="8563431" y="4630059"/>
                <a:ext cx="188684" cy="188685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>
                    <a:solidFill>
                      <a:schemeClr val="bg1"/>
                    </a:solidFill>
                  </a:ln>
                </a:endParaRPr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2721428" y="943429"/>
              <a:ext cx="616863" cy="5914571"/>
              <a:chOff x="2721428" y="943429"/>
              <a:chExt cx="616863" cy="5914571"/>
            </a:xfrm>
          </p:grpSpPr>
          <p:cxnSp>
            <p:nvCxnSpPr>
              <p:cNvPr id="25" name="直接箭头连接符 24"/>
              <p:cNvCxnSpPr/>
              <p:nvPr/>
            </p:nvCxnSpPr>
            <p:spPr>
              <a:xfrm>
                <a:off x="3294743" y="943429"/>
                <a:ext cx="29029" cy="5914571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arrow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/>
              <p:nvPr/>
            </p:nvCxnSpPr>
            <p:spPr>
              <a:xfrm flipH="1">
                <a:off x="2728686" y="1204689"/>
                <a:ext cx="580580" cy="14511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/>
              <p:nvPr/>
            </p:nvCxnSpPr>
            <p:spPr>
              <a:xfrm flipH="1" flipV="1">
                <a:off x="2721429" y="2605314"/>
                <a:ext cx="566063" cy="1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/>
              <p:cNvCxnSpPr/>
              <p:nvPr/>
            </p:nvCxnSpPr>
            <p:spPr>
              <a:xfrm flipH="1" flipV="1">
                <a:off x="2772228" y="5050973"/>
                <a:ext cx="566063" cy="1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65" name="直接连接符 64"/>
              <p:cNvCxnSpPr/>
              <p:nvPr/>
            </p:nvCxnSpPr>
            <p:spPr>
              <a:xfrm flipH="1" flipV="1">
                <a:off x="2757714" y="5849257"/>
                <a:ext cx="566063" cy="1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75" name="直接连接符 74"/>
              <p:cNvCxnSpPr/>
              <p:nvPr/>
            </p:nvCxnSpPr>
            <p:spPr>
              <a:xfrm flipH="1" flipV="1">
                <a:off x="2721428" y="3780973"/>
                <a:ext cx="566063" cy="1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44" name="TextBox 43"/>
            <p:cNvSpPr txBox="1"/>
            <p:nvPr/>
          </p:nvSpPr>
          <p:spPr>
            <a:xfrm>
              <a:off x="8708572" y="5544457"/>
              <a:ext cx="8708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latin typeface="微软雅黑" pitchFamily="34" charset="-122"/>
                  <a:ea typeface="微软雅黑" pitchFamily="34" charset="-122"/>
                </a:rPr>
                <a:t>广州</a:t>
              </a:r>
              <a:endParaRPr lang="zh-CN" altLang="en-US" b="1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8280401" y="4811486"/>
              <a:ext cx="8708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latin typeface="微软雅黑" pitchFamily="34" charset="-122"/>
                  <a:ea typeface="微软雅黑" pitchFamily="34" charset="-122"/>
                </a:rPr>
                <a:t>武汉</a:t>
              </a:r>
              <a:endParaRPr lang="zh-CN" altLang="en-US" b="1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608458" y="4731658"/>
              <a:ext cx="8708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latin typeface="微软雅黑" pitchFamily="34" charset="-122"/>
                  <a:ea typeface="微软雅黑" pitchFamily="34" charset="-122"/>
                </a:rPr>
                <a:t>上海</a:t>
              </a:r>
              <a:endParaRPr lang="zh-CN" altLang="en-US" b="1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9985829" y="2322285"/>
              <a:ext cx="8708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latin typeface="微软雅黑" pitchFamily="34" charset="-122"/>
                  <a:ea typeface="微软雅黑" pitchFamily="34" charset="-122"/>
                </a:rPr>
                <a:t>沈阳</a:t>
              </a:r>
              <a:endParaRPr lang="zh-CN" altLang="en-US" b="1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9325429" y="4085772"/>
              <a:ext cx="8708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latin typeface="微软雅黑" pitchFamily="34" charset="-122"/>
                  <a:ea typeface="微软雅黑" pitchFamily="34" charset="-122"/>
                </a:rPr>
                <a:t>南京</a:t>
              </a:r>
              <a:endParaRPr lang="zh-CN" altLang="en-US" b="1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8730343" y="3243944"/>
              <a:ext cx="8708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latin typeface="微软雅黑" pitchFamily="34" charset="-122"/>
                  <a:ea typeface="微软雅黑" pitchFamily="34" charset="-122"/>
                </a:rPr>
                <a:t>北平</a:t>
              </a:r>
              <a:endParaRPr lang="zh-CN" altLang="en-US" b="1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4" name="文本框 1"/>
          <p:cNvSpPr txBox="1"/>
          <p:nvPr/>
        </p:nvSpPr>
        <p:spPr>
          <a:xfrm>
            <a:off x="0" y="0"/>
            <a:ext cx="10682514" cy="70788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第一章：悲歌</a:t>
            </a:r>
            <a:r>
              <a:rPr lang="en-US" altLang="zh-CN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——</a:t>
            </a:r>
            <a:r>
              <a:rPr lang="zh-CN" altLang="en-US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中华民族到了最危险的时候</a:t>
            </a:r>
            <a:endParaRPr lang="zh-CN" altLang="en-US" sz="4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</p:txBody>
      </p:sp>
      <p:pic>
        <p:nvPicPr>
          <p:cNvPr id="51" name="Picture 3" descr="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381094" y="4166281"/>
            <a:ext cx="571500" cy="742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2" name="Picture 4" descr="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866086" y="4161517"/>
            <a:ext cx="571500" cy="742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3" name="Picture 5" descr="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0054772" y="2125209"/>
            <a:ext cx="571500" cy="742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" name="Picture 6" descr="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718853" y="5346473"/>
            <a:ext cx="571500" cy="742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6" name="Picture 7" descr="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433380" y="3964895"/>
            <a:ext cx="571500" cy="742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7" name="Picture 8" descr="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722785" y="2656341"/>
            <a:ext cx="571500" cy="742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8" name="Freeform 9"/>
          <p:cNvSpPr>
            <a:spLocks noChangeArrowheads="1"/>
          </p:cNvSpPr>
          <p:nvPr/>
        </p:nvSpPr>
        <p:spPr bwMode="auto">
          <a:xfrm rot="397863">
            <a:off x="7620605" y="1081540"/>
            <a:ext cx="1284817" cy="5033962"/>
          </a:xfrm>
          <a:custGeom>
            <a:avLst/>
            <a:gdLst/>
            <a:ahLst/>
            <a:cxnLst>
              <a:cxn ang="0">
                <a:pos x="415" y="8"/>
              </a:cxn>
              <a:cxn ang="0">
                <a:pos x="333" y="17"/>
              </a:cxn>
              <a:cxn ang="0">
                <a:pos x="342" y="63"/>
              </a:cxn>
              <a:cxn ang="0">
                <a:pos x="296" y="127"/>
              </a:cxn>
              <a:cxn ang="0">
                <a:pos x="305" y="209"/>
              </a:cxn>
              <a:cxn ang="0">
                <a:pos x="415" y="209"/>
              </a:cxn>
              <a:cxn ang="0">
                <a:pos x="506" y="173"/>
              </a:cxn>
              <a:cxn ang="0">
                <a:pos x="543" y="182"/>
              </a:cxn>
              <a:cxn ang="0">
                <a:pos x="607" y="273"/>
              </a:cxn>
              <a:cxn ang="0">
                <a:pos x="488" y="310"/>
              </a:cxn>
              <a:cxn ang="0">
                <a:pos x="387" y="383"/>
              </a:cxn>
              <a:cxn ang="0">
                <a:pos x="369" y="410"/>
              </a:cxn>
              <a:cxn ang="0">
                <a:pos x="378" y="438"/>
              </a:cxn>
              <a:cxn ang="0">
                <a:pos x="342" y="447"/>
              </a:cxn>
              <a:cxn ang="0">
                <a:pos x="287" y="456"/>
              </a:cxn>
              <a:cxn ang="0">
                <a:pos x="205" y="538"/>
              </a:cxn>
              <a:cxn ang="0">
                <a:pos x="67" y="593"/>
              </a:cxn>
              <a:cxn ang="0">
                <a:pos x="77" y="648"/>
              </a:cxn>
              <a:cxn ang="0">
                <a:pos x="86" y="685"/>
              </a:cxn>
              <a:cxn ang="0">
                <a:pos x="58" y="703"/>
              </a:cxn>
              <a:cxn ang="0">
                <a:pos x="31" y="730"/>
              </a:cxn>
              <a:cxn ang="0">
                <a:pos x="95" y="822"/>
              </a:cxn>
              <a:cxn ang="0">
                <a:pos x="150" y="877"/>
              </a:cxn>
              <a:cxn ang="0">
                <a:pos x="58" y="886"/>
              </a:cxn>
              <a:cxn ang="0">
                <a:pos x="49" y="995"/>
              </a:cxn>
              <a:cxn ang="0">
                <a:pos x="22" y="1050"/>
              </a:cxn>
              <a:cxn ang="0">
                <a:pos x="122" y="1187"/>
              </a:cxn>
              <a:cxn ang="0">
                <a:pos x="141" y="1261"/>
              </a:cxn>
              <a:cxn ang="0">
                <a:pos x="131" y="1297"/>
              </a:cxn>
              <a:cxn ang="0">
                <a:pos x="104" y="1306"/>
              </a:cxn>
              <a:cxn ang="0">
                <a:pos x="58" y="1471"/>
              </a:cxn>
              <a:cxn ang="0">
                <a:pos x="31" y="1699"/>
              </a:cxn>
              <a:cxn ang="0">
                <a:pos x="40" y="1846"/>
              </a:cxn>
              <a:cxn ang="0">
                <a:pos x="77" y="1864"/>
              </a:cxn>
              <a:cxn ang="0">
                <a:pos x="131" y="1882"/>
              </a:cxn>
              <a:cxn ang="0">
                <a:pos x="168" y="2010"/>
              </a:cxn>
              <a:cxn ang="0">
                <a:pos x="150" y="2093"/>
              </a:cxn>
              <a:cxn ang="0">
                <a:pos x="122" y="2111"/>
              </a:cxn>
              <a:cxn ang="0">
                <a:pos x="104" y="2138"/>
              </a:cxn>
              <a:cxn ang="0">
                <a:pos x="95" y="2166"/>
              </a:cxn>
              <a:cxn ang="0">
                <a:pos x="67" y="2175"/>
              </a:cxn>
              <a:cxn ang="0">
                <a:pos x="77" y="2221"/>
              </a:cxn>
              <a:cxn ang="0">
                <a:pos x="77" y="2275"/>
              </a:cxn>
              <a:cxn ang="0">
                <a:pos x="86" y="2312"/>
              </a:cxn>
              <a:cxn ang="0">
                <a:pos x="58" y="2467"/>
              </a:cxn>
              <a:cxn ang="0">
                <a:pos x="49" y="2586"/>
              </a:cxn>
              <a:cxn ang="0">
                <a:pos x="31" y="2641"/>
              </a:cxn>
              <a:cxn ang="0">
                <a:pos x="22" y="2669"/>
              </a:cxn>
              <a:cxn ang="0">
                <a:pos x="113" y="2851"/>
              </a:cxn>
              <a:cxn ang="0">
                <a:pos x="195" y="2787"/>
              </a:cxn>
              <a:cxn ang="0">
                <a:pos x="269" y="2751"/>
              </a:cxn>
              <a:cxn ang="0">
                <a:pos x="296" y="2778"/>
              </a:cxn>
              <a:cxn ang="0">
                <a:pos x="250" y="2861"/>
              </a:cxn>
              <a:cxn ang="0">
                <a:pos x="214" y="2925"/>
              </a:cxn>
              <a:cxn ang="0">
                <a:pos x="159" y="2943"/>
              </a:cxn>
              <a:cxn ang="0">
                <a:pos x="113" y="3007"/>
              </a:cxn>
              <a:cxn ang="0">
                <a:pos x="95" y="3089"/>
              </a:cxn>
              <a:cxn ang="0">
                <a:pos x="186" y="3098"/>
              </a:cxn>
              <a:cxn ang="0">
                <a:pos x="269" y="3153"/>
              </a:cxn>
              <a:cxn ang="0">
                <a:pos x="296" y="3171"/>
              </a:cxn>
            </a:cxnLst>
            <a:rect l="0" t="0" r="r" b="b"/>
            <a:pathLst>
              <a:path w="607" h="3171">
                <a:moveTo>
                  <a:pt x="415" y="8"/>
                </a:moveTo>
                <a:cubicBezTo>
                  <a:pt x="388" y="11"/>
                  <a:pt x="355" y="0"/>
                  <a:pt x="333" y="17"/>
                </a:cubicBezTo>
                <a:cubicBezTo>
                  <a:pt x="321" y="26"/>
                  <a:pt x="344" y="47"/>
                  <a:pt x="342" y="63"/>
                </a:cubicBezTo>
                <a:cubicBezTo>
                  <a:pt x="336" y="122"/>
                  <a:pt x="333" y="115"/>
                  <a:pt x="296" y="127"/>
                </a:cubicBezTo>
                <a:cubicBezTo>
                  <a:pt x="299" y="154"/>
                  <a:pt x="295" y="183"/>
                  <a:pt x="305" y="209"/>
                </a:cubicBezTo>
                <a:cubicBezTo>
                  <a:pt x="320" y="248"/>
                  <a:pt x="391" y="215"/>
                  <a:pt x="415" y="209"/>
                </a:cubicBezTo>
                <a:cubicBezTo>
                  <a:pt x="446" y="189"/>
                  <a:pt x="470" y="182"/>
                  <a:pt x="506" y="173"/>
                </a:cubicBezTo>
                <a:cubicBezTo>
                  <a:pt x="518" y="176"/>
                  <a:pt x="532" y="175"/>
                  <a:pt x="543" y="182"/>
                </a:cubicBezTo>
                <a:cubicBezTo>
                  <a:pt x="560" y="193"/>
                  <a:pt x="594" y="253"/>
                  <a:pt x="607" y="273"/>
                </a:cubicBezTo>
                <a:cubicBezTo>
                  <a:pt x="569" y="298"/>
                  <a:pt x="526" y="289"/>
                  <a:pt x="488" y="310"/>
                </a:cubicBezTo>
                <a:cubicBezTo>
                  <a:pt x="447" y="332"/>
                  <a:pt x="424" y="359"/>
                  <a:pt x="387" y="383"/>
                </a:cubicBezTo>
                <a:cubicBezTo>
                  <a:pt x="381" y="392"/>
                  <a:pt x="371" y="399"/>
                  <a:pt x="369" y="410"/>
                </a:cubicBezTo>
                <a:cubicBezTo>
                  <a:pt x="367" y="420"/>
                  <a:pt x="384" y="430"/>
                  <a:pt x="378" y="438"/>
                </a:cubicBezTo>
                <a:cubicBezTo>
                  <a:pt x="371" y="448"/>
                  <a:pt x="354" y="445"/>
                  <a:pt x="342" y="447"/>
                </a:cubicBezTo>
                <a:cubicBezTo>
                  <a:pt x="324" y="451"/>
                  <a:pt x="305" y="453"/>
                  <a:pt x="287" y="456"/>
                </a:cubicBezTo>
                <a:cubicBezTo>
                  <a:pt x="272" y="500"/>
                  <a:pt x="247" y="524"/>
                  <a:pt x="205" y="538"/>
                </a:cubicBezTo>
                <a:cubicBezTo>
                  <a:pt x="153" y="590"/>
                  <a:pt x="94" y="519"/>
                  <a:pt x="67" y="593"/>
                </a:cubicBezTo>
                <a:cubicBezTo>
                  <a:pt x="70" y="611"/>
                  <a:pt x="73" y="630"/>
                  <a:pt x="77" y="648"/>
                </a:cubicBezTo>
                <a:cubicBezTo>
                  <a:pt x="80" y="660"/>
                  <a:pt x="90" y="673"/>
                  <a:pt x="86" y="685"/>
                </a:cubicBezTo>
                <a:cubicBezTo>
                  <a:pt x="82" y="695"/>
                  <a:pt x="67" y="696"/>
                  <a:pt x="58" y="703"/>
                </a:cubicBezTo>
                <a:cubicBezTo>
                  <a:pt x="48" y="711"/>
                  <a:pt x="40" y="721"/>
                  <a:pt x="31" y="730"/>
                </a:cubicBezTo>
                <a:cubicBezTo>
                  <a:pt x="47" y="830"/>
                  <a:pt x="20" y="747"/>
                  <a:pt x="95" y="822"/>
                </a:cubicBezTo>
                <a:cubicBezTo>
                  <a:pt x="113" y="840"/>
                  <a:pt x="150" y="877"/>
                  <a:pt x="150" y="877"/>
                </a:cubicBezTo>
                <a:cubicBezTo>
                  <a:pt x="119" y="880"/>
                  <a:pt x="78" y="863"/>
                  <a:pt x="58" y="886"/>
                </a:cubicBezTo>
                <a:cubicBezTo>
                  <a:pt x="34" y="914"/>
                  <a:pt x="56" y="959"/>
                  <a:pt x="49" y="995"/>
                </a:cubicBezTo>
                <a:cubicBezTo>
                  <a:pt x="45" y="1015"/>
                  <a:pt x="28" y="1031"/>
                  <a:pt x="22" y="1050"/>
                </a:cubicBezTo>
                <a:cubicBezTo>
                  <a:pt x="64" y="1094"/>
                  <a:pt x="63" y="1167"/>
                  <a:pt x="122" y="1187"/>
                </a:cubicBezTo>
                <a:cubicBezTo>
                  <a:pt x="150" y="1215"/>
                  <a:pt x="174" y="1226"/>
                  <a:pt x="141" y="1261"/>
                </a:cubicBezTo>
                <a:cubicBezTo>
                  <a:pt x="138" y="1273"/>
                  <a:pt x="139" y="1287"/>
                  <a:pt x="131" y="1297"/>
                </a:cubicBezTo>
                <a:cubicBezTo>
                  <a:pt x="125" y="1304"/>
                  <a:pt x="107" y="1297"/>
                  <a:pt x="104" y="1306"/>
                </a:cubicBezTo>
                <a:cubicBezTo>
                  <a:pt x="52" y="1485"/>
                  <a:pt x="135" y="1422"/>
                  <a:pt x="58" y="1471"/>
                </a:cubicBezTo>
                <a:cubicBezTo>
                  <a:pt x="50" y="1551"/>
                  <a:pt x="38" y="1619"/>
                  <a:pt x="31" y="1699"/>
                </a:cubicBezTo>
                <a:cubicBezTo>
                  <a:pt x="34" y="1748"/>
                  <a:pt x="27" y="1799"/>
                  <a:pt x="40" y="1846"/>
                </a:cubicBezTo>
                <a:cubicBezTo>
                  <a:pt x="44" y="1859"/>
                  <a:pt x="64" y="1859"/>
                  <a:pt x="77" y="1864"/>
                </a:cubicBezTo>
                <a:cubicBezTo>
                  <a:pt x="95" y="1871"/>
                  <a:pt x="131" y="1882"/>
                  <a:pt x="131" y="1882"/>
                </a:cubicBezTo>
                <a:cubicBezTo>
                  <a:pt x="143" y="1967"/>
                  <a:pt x="147" y="1946"/>
                  <a:pt x="168" y="2010"/>
                </a:cubicBezTo>
                <a:cubicBezTo>
                  <a:pt x="162" y="2038"/>
                  <a:pt x="162" y="2067"/>
                  <a:pt x="150" y="2093"/>
                </a:cubicBezTo>
                <a:cubicBezTo>
                  <a:pt x="145" y="2103"/>
                  <a:pt x="130" y="2103"/>
                  <a:pt x="122" y="2111"/>
                </a:cubicBezTo>
                <a:cubicBezTo>
                  <a:pt x="114" y="2119"/>
                  <a:pt x="110" y="2129"/>
                  <a:pt x="104" y="2138"/>
                </a:cubicBezTo>
                <a:cubicBezTo>
                  <a:pt x="101" y="2147"/>
                  <a:pt x="102" y="2159"/>
                  <a:pt x="95" y="2166"/>
                </a:cubicBezTo>
                <a:cubicBezTo>
                  <a:pt x="88" y="2173"/>
                  <a:pt x="70" y="2166"/>
                  <a:pt x="67" y="2175"/>
                </a:cubicBezTo>
                <a:cubicBezTo>
                  <a:pt x="62" y="2190"/>
                  <a:pt x="74" y="2206"/>
                  <a:pt x="77" y="2221"/>
                </a:cubicBezTo>
                <a:cubicBezTo>
                  <a:pt x="46" y="2265"/>
                  <a:pt x="58" y="2231"/>
                  <a:pt x="77" y="2275"/>
                </a:cubicBezTo>
                <a:cubicBezTo>
                  <a:pt x="82" y="2287"/>
                  <a:pt x="83" y="2300"/>
                  <a:pt x="86" y="2312"/>
                </a:cubicBezTo>
                <a:cubicBezTo>
                  <a:pt x="78" y="2364"/>
                  <a:pt x="64" y="2415"/>
                  <a:pt x="58" y="2467"/>
                </a:cubicBezTo>
                <a:cubicBezTo>
                  <a:pt x="53" y="2506"/>
                  <a:pt x="55" y="2547"/>
                  <a:pt x="49" y="2586"/>
                </a:cubicBezTo>
                <a:cubicBezTo>
                  <a:pt x="46" y="2605"/>
                  <a:pt x="37" y="2623"/>
                  <a:pt x="31" y="2641"/>
                </a:cubicBezTo>
                <a:cubicBezTo>
                  <a:pt x="28" y="2650"/>
                  <a:pt x="22" y="2669"/>
                  <a:pt x="22" y="2669"/>
                </a:cubicBezTo>
                <a:cubicBezTo>
                  <a:pt x="31" y="2754"/>
                  <a:pt x="0" y="2882"/>
                  <a:pt x="113" y="2851"/>
                </a:cubicBezTo>
                <a:cubicBezTo>
                  <a:pt x="175" y="2790"/>
                  <a:pt x="144" y="2806"/>
                  <a:pt x="195" y="2787"/>
                </a:cubicBezTo>
                <a:cubicBezTo>
                  <a:pt x="211" y="2743"/>
                  <a:pt x="224" y="2740"/>
                  <a:pt x="269" y="2751"/>
                </a:cubicBezTo>
                <a:cubicBezTo>
                  <a:pt x="278" y="2760"/>
                  <a:pt x="293" y="2766"/>
                  <a:pt x="296" y="2778"/>
                </a:cubicBezTo>
                <a:cubicBezTo>
                  <a:pt x="305" y="2808"/>
                  <a:pt x="268" y="2843"/>
                  <a:pt x="250" y="2861"/>
                </a:cubicBezTo>
                <a:cubicBezTo>
                  <a:pt x="243" y="2891"/>
                  <a:pt x="245" y="2908"/>
                  <a:pt x="214" y="2925"/>
                </a:cubicBezTo>
                <a:cubicBezTo>
                  <a:pt x="197" y="2934"/>
                  <a:pt x="159" y="2943"/>
                  <a:pt x="159" y="2943"/>
                </a:cubicBezTo>
                <a:cubicBezTo>
                  <a:pt x="138" y="3007"/>
                  <a:pt x="159" y="2992"/>
                  <a:pt x="113" y="3007"/>
                </a:cubicBezTo>
                <a:cubicBezTo>
                  <a:pt x="92" y="3021"/>
                  <a:pt x="36" y="3046"/>
                  <a:pt x="95" y="3089"/>
                </a:cubicBezTo>
                <a:cubicBezTo>
                  <a:pt x="120" y="3107"/>
                  <a:pt x="156" y="3095"/>
                  <a:pt x="186" y="3098"/>
                </a:cubicBezTo>
                <a:cubicBezTo>
                  <a:pt x="218" y="3115"/>
                  <a:pt x="241" y="3131"/>
                  <a:pt x="269" y="3153"/>
                </a:cubicBezTo>
                <a:cubicBezTo>
                  <a:pt x="278" y="3160"/>
                  <a:pt x="296" y="3171"/>
                  <a:pt x="296" y="3171"/>
                </a:cubicBezTo>
              </a:path>
            </a:pathLst>
          </a:custGeom>
          <a:noFill/>
          <a:ln w="38100">
            <a:solidFill>
              <a:srgbClr val="FF0000"/>
            </a:solidFill>
            <a:round/>
          </a:ln>
        </p:spPr>
        <p:txBody>
          <a:bodyPr anchor="ctr"/>
          <a:lstStyle/>
          <a:p>
            <a:endParaRPr lang="zh-CN" altLang="en-US"/>
          </a:p>
        </p:txBody>
      </p:sp>
      <p:sp>
        <p:nvSpPr>
          <p:cNvPr id="59" name="AutoShape 11"/>
          <p:cNvSpPr>
            <a:spLocks noChangeArrowheads="1"/>
          </p:cNvSpPr>
          <p:nvPr/>
        </p:nvSpPr>
        <p:spPr bwMode="auto">
          <a:xfrm>
            <a:off x="9026071" y="1413749"/>
            <a:ext cx="2904671" cy="536157"/>
          </a:xfrm>
          <a:prstGeom prst="wedgeRectCallout">
            <a:avLst>
              <a:gd name="adj1" fmla="val -1019"/>
              <a:gd name="adj2" fmla="val 198419"/>
            </a:avLst>
          </a:prstGeom>
          <a:solidFill>
            <a:schemeClr val="tx1">
              <a:alpha val="80000"/>
            </a:schemeClr>
          </a:solidFill>
          <a:ln w="9525">
            <a:noFill/>
            <a:miter lim="800000"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anchor="ctr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1931</a:t>
            </a:r>
            <a:r>
              <a:rPr lang="zh-CN" altLang="en-US" sz="24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年九一八事变</a:t>
            </a:r>
          </a:p>
        </p:txBody>
      </p:sp>
      <p:sp>
        <p:nvSpPr>
          <p:cNvPr id="60" name="AutoShape 13"/>
          <p:cNvSpPr>
            <a:spLocks noChangeArrowheads="1"/>
          </p:cNvSpPr>
          <p:nvPr/>
        </p:nvSpPr>
        <p:spPr bwMode="auto">
          <a:xfrm>
            <a:off x="10369247" y="3293281"/>
            <a:ext cx="1822753" cy="843292"/>
          </a:xfrm>
          <a:prstGeom prst="wedgeRectCallout">
            <a:avLst>
              <a:gd name="adj1" fmla="val -65751"/>
              <a:gd name="adj2" fmla="val 121731"/>
            </a:avLst>
          </a:prstGeom>
          <a:solidFill>
            <a:schemeClr val="tx1">
              <a:alpha val="80000"/>
            </a:schemeClr>
          </a:solidFill>
          <a:ln w="9525">
            <a:noFill/>
            <a:miter lim="800000"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anchor="ctr"/>
          <a:lstStyle/>
          <a:p>
            <a:pPr algn="ctr"/>
            <a:r>
              <a:rPr lang="en-US" altLang="zh-CN" sz="2400" b="1" dirty="0" smtClean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1937</a:t>
            </a:r>
            <a:r>
              <a:rPr lang="zh-CN" altLang="en-US" sz="2400" b="1" dirty="0" smtClean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年</a:t>
            </a:r>
            <a:endParaRPr lang="en-US" altLang="zh-CN" sz="2400" b="1" dirty="0" smtClean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2400" b="1" dirty="0" smtClean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八一三事变</a:t>
            </a:r>
            <a:endParaRPr lang="zh-CN" altLang="en-US" sz="24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1" name="AutoShape 14"/>
          <p:cNvSpPr>
            <a:spLocks noChangeArrowheads="1"/>
          </p:cNvSpPr>
          <p:nvPr/>
        </p:nvSpPr>
        <p:spPr bwMode="auto">
          <a:xfrm>
            <a:off x="8928100" y="2098902"/>
            <a:ext cx="2697843" cy="510724"/>
          </a:xfrm>
          <a:prstGeom prst="wedgeRectCallout">
            <a:avLst>
              <a:gd name="adj1" fmla="val -43975"/>
              <a:gd name="adj2" fmla="val 142134"/>
            </a:avLst>
          </a:prstGeom>
          <a:solidFill>
            <a:schemeClr val="tx1">
              <a:alpha val="80000"/>
            </a:schemeClr>
          </a:solidFill>
          <a:ln w="9525">
            <a:noFill/>
            <a:miter lim="800000"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anchor="ctr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1937</a:t>
            </a:r>
            <a:r>
              <a:rPr lang="zh-CN" altLang="en-US" sz="24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年七七事变</a:t>
            </a:r>
          </a:p>
        </p:txBody>
      </p:sp>
      <p:sp>
        <p:nvSpPr>
          <p:cNvPr id="62" name="AutoShape 15"/>
          <p:cNvSpPr>
            <a:spLocks noChangeArrowheads="1"/>
          </p:cNvSpPr>
          <p:nvPr/>
        </p:nvSpPr>
        <p:spPr bwMode="auto">
          <a:xfrm>
            <a:off x="5615518" y="2322286"/>
            <a:ext cx="1729316" cy="890816"/>
          </a:xfrm>
          <a:prstGeom prst="wedgeRectCallout">
            <a:avLst>
              <a:gd name="adj1" fmla="val 94185"/>
              <a:gd name="adj2" fmla="val -2421"/>
            </a:avLst>
          </a:prstGeom>
          <a:solidFill>
            <a:schemeClr val="tx1">
              <a:alpha val="80000"/>
            </a:schemeClr>
          </a:solidFill>
          <a:ln w="9525">
            <a:noFill/>
            <a:miter lim="800000"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anchor="ctr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1935</a:t>
            </a:r>
            <a:r>
              <a:rPr lang="zh-CN" altLang="en-US" sz="2400" b="1" dirty="0" smtClean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年</a:t>
            </a:r>
            <a:endParaRPr lang="en-US" altLang="zh-CN" sz="2400" b="1" dirty="0" smtClean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2400" b="1" dirty="0" smtClean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华</a:t>
            </a:r>
            <a:r>
              <a:rPr lang="zh-CN" altLang="en-US" sz="24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北事变</a:t>
            </a:r>
          </a:p>
        </p:txBody>
      </p:sp>
      <p:sp>
        <p:nvSpPr>
          <p:cNvPr id="66" name="AutoShape 16"/>
          <p:cNvSpPr>
            <a:spLocks noChangeArrowheads="1"/>
          </p:cNvSpPr>
          <p:nvPr/>
        </p:nvSpPr>
        <p:spPr bwMode="auto">
          <a:xfrm>
            <a:off x="6589487" y="4767944"/>
            <a:ext cx="4731656" cy="936625"/>
          </a:xfrm>
          <a:prstGeom prst="upDownArrowCallout">
            <a:avLst>
              <a:gd name="adj1" fmla="val 0"/>
              <a:gd name="adj2" fmla="val 19816"/>
              <a:gd name="adj3" fmla="val 25000"/>
              <a:gd name="adj4" fmla="val 50000"/>
            </a:avLst>
          </a:prstGeom>
          <a:solidFill>
            <a:schemeClr val="tx1">
              <a:alpha val="80000"/>
            </a:schemeClr>
          </a:solidFill>
          <a:ln w="9525">
            <a:noFill/>
            <a:miter lim="800000"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none" anchor="ctr"/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1938</a:t>
            </a:r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年</a:t>
            </a:r>
            <a:r>
              <a:rPr lang="en-US" altLang="zh-CN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10</a:t>
            </a:r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月占领广</a:t>
            </a:r>
            <a:r>
              <a:rPr lang="zh-CN" altLang="en-US" sz="2800" b="1" dirty="0" smtClean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州、武</a:t>
            </a:r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汉</a:t>
            </a:r>
          </a:p>
        </p:txBody>
      </p:sp>
      <p:sp>
        <p:nvSpPr>
          <p:cNvPr id="67" name="Text Box 17"/>
          <p:cNvSpPr txBox="1">
            <a:spLocks noChangeArrowheads="1"/>
          </p:cNvSpPr>
          <p:nvPr/>
        </p:nvSpPr>
        <p:spPr bwMode="auto">
          <a:xfrm>
            <a:off x="1007534" y="908050"/>
            <a:ext cx="6049433" cy="762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endParaRPr lang="zh-CN" altLang="zh-CN" sz="4400">
              <a:solidFill>
                <a:srgbClr val="FF0000"/>
              </a:solidFill>
            </a:endParaRPr>
          </a:p>
        </p:txBody>
      </p:sp>
      <p:pic>
        <p:nvPicPr>
          <p:cNvPr id="72" name="Picture 19" descr="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957761" y="2452913"/>
            <a:ext cx="571500" cy="742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4" name="矩形 73"/>
          <p:cNvSpPr/>
          <p:nvPr/>
        </p:nvSpPr>
        <p:spPr>
          <a:xfrm>
            <a:off x="908968" y="834963"/>
            <a:ext cx="1980030" cy="95410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1931</a:t>
            </a:r>
            <a:r>
              <a:rPr lang="zh-CN" altLang="en-US" sz="28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endParaRPr lang="en-US" altLang="zh-CN" sz="28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2800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九一八事变</a:t>
            </a:r>
            <a:endParaRPr lang="zh-CN" altLang="en-US" sz="28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899886" y="2176921"/>
            <a:ext cx="2017485" cy="95410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1935</a:t>
            </a:r>
            <a:r>
              <a:rPr lang="zh-CN" altLang="en-US" sz="28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endParaRPr lang="en-US" altLang="zh-CN" sz="28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2800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华北事变</a:t>
            </a:r>
            <a:endParaRPr lang="zh-CN" altLang="en-US" sz="28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914400" y="4542748"/>
            <a:ext cx="1959428" cy="83099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altLang="zh-CN" sz="24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1937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endParaRPr lang="en-US" altLang="zh-CN" sz="2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2400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八一三事变</a:t>
            </a:r>
            <a:endParaRPr lang="zh-CN" altLang="en-US" sz="2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885709" y="5668219"/>
            <a:ext cx="2031325" cy="83099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ctr"/>
            <a:r>
              <a:rPr lang="en-US" altLang="zh-CN" sz="24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1938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sz="24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10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月</a:t>
            </a:r>
            <a:endParaRPr lang="en-US" altLang="zh-CN" sz="2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2400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占领广州武汉</a:t>
            </a:r>
            <a:endParaRPr lang="zh-CN" altLang="en-US" sz="2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899886" y="3388862"/>
            <a:ext cx="1981199" cy="95410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1937</a:t>
            </a:r>
            <a:r>
              <a:rPr lang="zh-CN" altLang="en-US" sz="28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endParaRPr lang="en-US" altLang="zh-CN" sz="28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2800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七七事变</a:t>
            </a:r>
            <a:endParaRPr lang="zh-CN" altLang="en-US" sz="28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59" grpId="0" animBg="1"/>
      <p:bldP spid="60" grpId="0" animBg="1"/>
      <p:bldP spid="61" grpId="0" animBg="1"/>
      <p:bldP spid="62" grpId="0" animBg="1"/>
      <p:bldP spid="66" grpId="0" animBg="1"/>
      <p:bldP spid="74" grpId="0" animBg="1"/>
      <p:bldP spid="77" grpId="0" animBg="1"/>
      <p:bldP spid="86" grpId="0" animBg="1"/>
      <p:bldP spid="87" grpId="0" animBg="1"/>
      <p:bldP spid="8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24859"/>
          <a:stretch>
            <a:fillRect/>
          </a:stretch>
        </p:blipFill>
        <p:spPr>
          <a:xfrm>
            <a:off x="6508750" y="4552950"/>
            <a:ext cx="5727065" cy="2305050"/>
          </a:xfrm>
          <a:prstGeom prst="rect">
            <a:avLst/>
          </a:prstGeom>
          <a:noFill/>
        </p:spPr>
      </p:pic>
      <p:sp>
        <p:nvSpPr>
          <p:cNvPr id="14" name="文本框 1"/>
          <p:cNvSpPr txBox="1"/>
          <p:nvPr/>
        </p:nvSpPr>
        <p:spPr>
          <a:xfrm>
            <a:off x="188685" y="1631271"/>
            <a:ext cx="11756571" cy="188658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ts val="3500"/>
              </a:lnSpc>
              <a:defRPr/>
            </a:pPr>
            <a:r>
              <a:rPr lang="zh-CN" altLang="en-US" sz="3600" b="1" dirty="0">
                <a:ln w="0"/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  <a:cs typeface="微软雅黑" panose="020B0503020204020204" charset="-122"/>
              </a:rPr>
              <a:t>材料一  </a:t>
            </a:r>
            <a:r>
              <a:rPr lang="zh-CN" altLang="en-US" sz="3600" b="1" dirty="0" smtClean="0">
                <a:ln w="0"/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  <a:cs typeface="微软雅黑" panose="020B0503020204020204" charset="-122"/>
              </a:rPr>
              <a:t> </a:t>
            </a:r>
            <a:r>
              <a:rPr lang="en-US" altLang="zh-CN" sz="3600" b="1" dirty="0" smtClean="0">
                <a:ln w="0"/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  <a:cs typeface="微软雅黑" panose="020B0503020204020204" charset="-122"/>
              </a:rPr>
              <a:t>1927</a:t>
            </a:r>
            <a:r>
              <a:rPr lang="zh-CN" altLang="en-US" sz="3600" b="1" dirty="0">
                <a:ln w="0"/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  <a:cs typeface="微软雅黑" panose="020B0503020204020204" charset="-122"/>
              </a:rPr>
              <a:t>年</a:t>
            </a:r>
            <a:r>
              <a:rPr lang="en-US" altLang="zh-CN" sz="3600" b="1" dirty="0">
                <a:ln w="0"/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  <a:cs typeface="微软雅黑" panose="020B0503020204020204" charset="-122"/>
              </a:rPr>
              <a:t>7</a:t>
            </a:r>
            <a:r>
              <a:rPr lang="zh-CN" altLang="en-US" sz="3600" b="1" dirty="0">
                <a:ln w="0"/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  <a:cs typeface="微软雅黑" panose="020B0503020204020204" charset="-122"/>
              </a:rPr>
              <a:t>月，东方会议后，日本首相田中义一向天皇密诏：“按明治大帝遗策，第一期征服台湾，第二期征服朝</a:t>
            </a:r>
            <a:r>
              <a:rPr lang="zh-CN" altLang="en-US" sz="3600" b="1" dirty="0" smtClean="0">
                <a:ln w="0"/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  <a:cs typeface="微软雅黑" panose="020B0503020204020204" charset="-122"/>
              </a:rPr>
              <a:t>鲜，现皆</a:t>
            </a:r>
            <a:r>
              <a:rPr lang="zh-CN" altLang="en-US" sz="3600" b="1" dirty="0">
                <a:ln w="0"/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  <a:cs typeface="微软雅黑" panose="020B0503020204020204" charset="-122"/>
              </a:rPr>
              <a:t>已实现。唯第三期之灭亡满蒙，以便征服中国领土尚未实现</a:t>
            </a:r>
            <a:r>
              <a:rPr lang="en-US" altLang="zh-CN" sz="3600" b="1" dirty="0">
                <a:ln w="0"/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  <a:cs typeface="微软雅黑" panose="020B0503020204020204" charset="-122"/>
              </a:rPr>
              <a:t>…</a:t>
            </a:r>
            <a:r>
              <a:rPr lang="zh-CN" altLang="en-US" sz="3600" b="1" dirty="0">
                <a:ln w="0"/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  <a:cs typeface="微软雅黑" panose="020B0503020204020204" charset="-122"/>
              </a:rPr>
              <a:t>”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7590972" y="2961280"/>
            <a:ext cx="4354286" cy="58356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latin typeface="微软雅黑" panose="020B0503020204020204" charset="-122"/>
                <a:ea typeface="微软雅黑" panose="020B0503020204020204" charset="-122"/>
              </a:rPr>
              <a:t>日本侵略中国蓄谋已久</a:t>
            </a:r>
          </a:p>
        </p:txBody>
      </p:sp>
      <p:sp>
        <p:nvSpPr>
          <p:cNvPr id="15" name="矩形 14"/>
          <p:cNvSpPr/>
          <p:nvPr/>
        </p:nvSpPr>
        <p:spPr>
          <a:xfrm>
            <a:off x="188686" y="951076"/>
            <a:ext cx="2492990" cy="646331"/>
          </a:xfrm>
          <a:prstGeom prst="rect">
            <a:avLst/>
          </a:prstGeom>
          <a:solidFill>
            <a:schemeClr val="tx1"/>
          </a:solidFill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txBody>
          <a:bodyPr wrap="none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  <a:cs typeface="微软雅黑" panose="020B0503020204020204" charset="-122"/>
              </a:rPr>
              <a:t>析侵华原因</a:t>
            </a:r>
            <a:endParaRPr lang="zh-CN" altLang="en-US" sz="3600" dirty="0">
              <a:solidFill>
                <a:schemeClr val="bg1"/>
              </a:solidFill>
              <a:latin typeface="华文新魏" pitchFamily="2" charset="-122"/>
              <a:ea typeface="华文新魏" pitchFamily="2" charset="-122"/>
              <a:cs typeface="微软雅黑" panose="020B0503020204020204" charset="-122"/>
            </a:endParaRPr>
          </a:p>
        </p:txBody>
      </p:sp>
      <p:sp>
        <p:nvSpPr>
          <p:cNvPr id="16" name="文本框 2"/>
          <p:cNvSpPr txBox="1"/>
          <p:nvPr/>
        </p:nvSpPr>
        <p:spPr>
          <a:xfrm>
            <a:off x="188686" y="3604986"/>
            <a:ext cx="11771086" cy="17532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b="1" dirty="0">
                <a:ln w="0"/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  <a:cs typeface="微软雅黑" panose="020B0503020204020204" charset="-122"/>
              </a:rPr>
              <a:t>材料二  </a:t>
            </a:r>
            <a:r>
              <a:rPr lang="en-US" altLang="zh-CN" sz="3600" b="1" dirty="0">
                <a:ln w="0"/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  <a:cs typeface="微软雅黑" panose="020B0503020204020204" charset="-122"/>
              </a:rPr>
              <a:t>1929-1933</a:t>
            </a:r>
            <a:r>
              <a:rPr lang="zh-CN" altLang="en-US" sz="3600" b="1" dirty="0">
                <a:ln w="0"/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  <a:cs typeface="微软雅黑" panose="020B0503020204020204" charset="-122"/>
              </a:rPr>
              <a:t>年的资本主义世界经济危机波及日本，使其国内阶级矛盾尖锐，日本统治阶级利用侵略东北的对外战争来摆脱国内的政治经济危机。</a:t>
            </a:r>
          </a:p>
        </p:txBody>
      </p:sp>
      <p:sp>
        <p:nvSpPr>
          <p:cNvPr id="18" name="文本框 3"/>
          <p:cNvSpPr txBox="1"/>
          <p:nvPr/>
        </p:nvSpPr>
        <p:spPr>
          <a:xfrm>
            <a:off x="203200" y="5454470"/>
            <a:ext cx="11742058" cy="11988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b="1" dirty="0">
                <a:ln w="0"/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  <a:cs typeface="微软雅黑" panose="020B0503020204020204" charset="-122"/>
              </a:rPr>
              <a:t>材料三  </a:t>
            </a:r>
            <a:r>
              <a:rPr lang="en-US" altLang="zh-CN" sz="3600" b="1" dirty="0">
                <a:ln w="0"/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  <a:cs typeface="微软雅黑" panose="020B0503020204020204" charset="-122"/>
              </a:rPr>
              <a:t>20</a:t>
            </a:r>
            <a:r>
              <a:rPr lang="zh-CN" altLang="en-US" sz="3600" b="1" dirty="0">
                <a:ln w="0"/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  <a:cs typeface="微软雅黑" panose="020B0503020204020204" charset="-122"/>
              </a:rPr>
              <a:t>世纪</a:t>
            </a:r>
            <a:r>
              <a:rPr lang="en-US" altLang="zh-CN" sz="3600" b="1" dirty="0">
                <a:ln w="0"/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  <a:cs typeface="微软雅黑" panose="020B0503020204020204" charset="-122"/>
              </a:rPr>
              <a:t>30</a:t>
            </a:r>
            <a:r>
              <a:rPr lang="zh-CN" altLang="en-US" sz="3600" b="1" dirty="0">
                <a:ln w="0"/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  <a:cs typeface="微软雅黑" panose="020B0503020204020204" charset="-122"/>
              </a:rPr>
              <a:t>年代初，中国内部蒋介石集中重兵围剿红军，无心东顾，这给日本帝国主义以可乘之机。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100887" y="968285"/>
            <a:ext cx="7146200" cy="64516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技巧：巧圈</a:t>
            </a:r>
            <a:r>
              <a:rPr lang="zh-CN" altLang="en-US" sz="3600" b="1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关键词</a:t>
            </a:r>
            <a:r>
              <a:rPr lang="zh-CN" altLang="en-US" sz="3600" b="1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  重在</a:t>
            </a:r>
            <a:r>
              <a:rPr lang="zh-CN" altLang="en-US" sz="3600" b="1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抓主旨</a:t>
            </a:r>
          </a:p>
        </p:txBody>
      </p:sp>
      <p:cxnSp>
        <p:nvCxnSpPr>
          <p:cNvPr id="20" name="直接连接符 19"/>
          <p:cNvCxnSpPr/>
          <p:nvPr/>
        </p:nvCxnSpPr>
        <p:spPr>
          <a:xfrm>
            <a:off x="3077030" y="2525485"/>
            <a:ext cx="3120571" cy="1451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493485" y="5268684"/>
            <a:ext cx="6691086" cy="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flipV="1">
            <a:off x="4434116" y="6516914"/>
            <a:ext cx="5333999" cy="2177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8"/>
          <p:cNvSpPr txBox="1"/>
          <p:nvPr/>
        </p:nvSpPr>
        <p:spPr>
          <a:xfrm>
            <a:off x="4920343" y="6071236"/>
            <a:ext cx="7024914" cy="58356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>
                <a:latin typeface="微软雅黑" panose="020B0503020204020204" charset="-122"/>
                <a:ea typeface="微软雅黑" panose="020B0503020204020204" charset="-122"/>
              </a:rPr>
              <a:t>蒋介石积极内战，给日本以可乘之机</a:t>
            </a:r>
          </a:p>
        </p:txBody>
      </p:sp>
      <p:sp>
        <p:nvSpPr>
          <p:cNvPr id="24" name="文本框 1"/>
          <p:cNvSpPr txBox="1"/>
          <p:nvPr/>
        </p:nvSpPr>
        <p:spPr>
          <a:xfrm>
            <a:off x="174171" y="188686"/>
            <a:ext cx="10682514" cy="70788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第一章：悲歌</a:t>
            </a:r>
            <a:r>
              <a:rPr lang="en-US" altLang="zh-CN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——</a:t>
            </a:r>
            <a:r>
              <a:rPr lang="zh-CN" altLang="en-US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中华民族到了最危险的时候</a:t>
            </a:r>
            <a:endParaRPr lang="zh-CN" altLang="en-US" sz="4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</p:txBody>
      </p:sp>
      <p:sp>
        <p:nvSpPr>
          <p:cNvPr id="17" name="文本框 8"/>
          <p:cNvSpPr txBox="1"/>
          <p:nvPr/>
        </p:nvSpPr>
        <p:spPr>
          <a:xfrm>
            <a:off x="6611256" y="4797333"/>
            <a:ext cx="5363030" cy="58356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>
                <a:latin typeface="微软雅黑" panose="020B0503020204020204" charset="-122"/>
                <a:ea typeface="微软雅黑" panose="020B0503020204020204" charset="-122"/>
              </a:rPr>
              <a:t>为摆脱经济危机，转嫁矛盾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9" grpId="0" bldLvl="0" animBg="1"/>
      <p:bldP spid="16" grpId="0" animBg="1"/>
      <p:bldP spid="18" grpId="0" animBg="1"/>
      <p:bldP spid="2" grpId="0" animBg="1"/>
      <p:bldP spid="19" grpId="0" bldLvl="0" animBg="1"/>
      <p:bldP spid="17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26" descr="C:\Users\Administrator\Desktop\t018e429e6f71baccd3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631543" y="870858"/>
            <a:ext cx="6168571" cy="2987928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glow rad="139700">
              <a:schemeClr val="accent1">
                <a:satMod val="175000"/>
                <a:alpha val="40000"/>
              </a:schemeClr>
            </a:glow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53" name="Picture 11" descr="ryuj28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602514" y="4059737"/>
            <a:ext cx="6183086" cy="2576173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glow rad="139700">
              <a:schemeClr val="accent1">
                <a:satMod val="175000"/>
                <a:alpha val="40000"/>
              </a:schemeClr>
            </a:glow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54" name="Text Box 12"/>
          <p:cNvSpPr txBox="1">
            <a:spLocks noChangeArrowheads="1"/>
          </p:cNvSpPr>
          <p:nvPr/>
        </p:nvSpPr>
        <p:spPr bwMode="auto">
          <a:xfrm>
            <a:off x="7910287" y="6096544"/>
            <a:ext cx="3965938" cy="584775"/>
          </a:xfrm>
          <a:prstGeom prst="rect">
            <a:avLst/>
          </a:prstGeom>
          <a:solidFill>
            <a:srgbClr val="FFFF00"/>
          </a:solidFill>
          <a:ln>
            <a:solidFill>
              <a:schemeClr val="bg1"/>
            </a:solidFill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altLang="zh-CN" sz="32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731</a:t>
            </a:r>
            <a:r>
              <a:rPr lang="zh-CN" altLang="en-US" sz="32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部队做活人试验</a:t>
            </a:r>
          </a:p>
        </p:txBody>
      </p:sp>
      <p:sp>
        <p:nvSpPr>
          <p:cNvPr id="46" name="Rectangle 15"/>
          <p:cNvSpPr>
            <a:spLocks noChangeArrowheads="1"/>
          </p:cNvSpPr>
          <p:nvPr/>
        </p:nvSpPr>
        <p:spPr bwMode="auto">
          <a:xfrm>
            <a:off x="8738690" y="3407410"/>
            <a:ext cx="3081655" cy="521970"/>
          </a:xfrm>
          <a:prstGeom prst="rect">
            <a:avLst/>
          </a:prstGeom>
          <a:solidFill>
            <a:srgbClr val="FFFF00"/>
          </a:solidFill>
          <a:ln>
            <a:solidFill>
              <a:schemeClr val="bg1"/>
            </a:solidFill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800" b="1" dirty="0">
                <a:solidFill>
                  <a:schemeClr val="tx1"/>
                </a:solidFill>
                <a:ea typeface="黑体" panose="02010609060101010101" pitchFamily="49" charset="-122"/>
              </a:rPr>
              <a:t>日军实行奴化教育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93181" y="1688374"/>
            <a:ext cx="4036876" cy="49406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glow rad="139700">
              <a:schemeClr val="accent1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6" name="文本框 8"/>
          <p:cNvSpPr txBox="1"/>
          <p:nvPr/>
        </p:nvSpPr>
        <p:spPr>
          <a:xfrm>
            <a:off x="0" y="783772"/>
            <a:ext cx="2090057" cy="646331"/>
          </a:xfrm>
          <a:prstGeom prst="rect">
            <a:avLst/>
          </a:prstGeom>
          <a:gradFill>
            <a:gsLst>
              <a:gs pos="99000">
                <a:srgbClr val="F54707"/>
              </a:gs>
              <a:gs pos="1000">
                <a:srgbClr val="FDC82E"/>
              </a:gs>
            </a:gsLst>
            <a:lin scaled="0"/>
          </a:gra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以</a:t>
            </a:r>
            <a:r>
              <a:rPr lang="zh-CN" altLang="en-US" sz="36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图说</a:t>
            </a:r>
            <a:r>
              <a:rPr lang="zh-CN" altLang="en-US" sz="3600" b="1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史</a:t>
            </a:r>
            <a:endParaRPr lang="zh-CN" altLang="en-US" sz="36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Text Box 21"/>
          <p:cNvSpPr txBox="1">
            <a:spLocks noChangeArrowheads="1"/>
          </p:cNvSpPr>
          <p:nvPr/>
        </p:nvSpPr>
        <p:spPr bwMode="auto">
          <a:xfrm>
            <a:off x="2119176" y="6096544"/>
            <a:ext cx="2499360" cy="521970"/>
          </a:xfrm>
          <a:prstGeom prst="rect">
            <a:avLst/>
          </a:prstGeom>
          <a:solidFill>
            <a:srgbClr val="FFFF00"/>
          </a:solidFill>
          <a:ln>
            <a:solidFill>
              <a:schemeClr val="bg1"/>
            </a:solidFill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zh-CN" altLang="en-US" sz="2800" b="1" dirty="0">
                <a:solidFill>
                  <a:schemeClr val="tx1"/>
                </a:solidFill>
                <a:ea typeface="黑体" panose="02010609060101010101" pitchFamily="49" charset="-122"/>
              </a:rPr>
              <a:t>虐杀中国人民</a:t>
            </a:r>
          </a:p>
        </p:txBody>
      </p:sp>
      <p:sp>
        <p:nvSpPr>
          <p:cNvPr id="14" name="文本框 1"/>
          <p:cNvSpPr txBox="1"/>
          <p:nvPr/>
        </p:nvSpPr>
        <p:spPr>
          <a:xfrm>
            <a:off x="0" y="0"/>
            <a:ext cx="10682514" cy="70788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第一章：悲歌</a:t>
            </a:r>
            <a:r>
              <a:rPr lang="en-US" altLang="zh-CN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——</a:t>
            </a:r>
            <a:r>
              <a:rPr lang="zh-CN" altLang="en-US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中华民族到了最危险的时候</a:t>
            </a:r>
            <a:endParaRPr lang="zh-CN" altLang="en-US" sz="4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177143" y="762390"/>
            <a:ext cx="2492990" cy="646331"/>
          </a:xfrm>
          <a:prstGeom prst="rect">
            <a:avLst/>
          </a:prstGeom>
          <a:solidFill>
            <a:schemeClr val="tx1"/>
          </a:solidFill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txBody>
          <a:bodyPr wrap="none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  <a:cs typeface="微软雅黑" panose="020B0503020204020204" charset="-122"/>
              </a:rPr>
              <a:t>控侵华罪行</a:t>
            </a:r>
            <a:endParaRPr lang="zh-CN" altLang="en-US" sz="3600" dirty="0">
              <a:solidFill>
                <a:schemeClr val="bg1"/>
              </a:solidFill>
              <a:latin typeface="华文新魏" pitchFamily="2" charset="-122"/>
              <a:ea typeface="华文新魏" pitchFamily="2" charset="-122"/>
              <a:cs typeface="微软雅黑" panose="020B0503020204020204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bldLvl="0" animBg="1"/>
      <p:bldP spid="46" grpId="0" bldLvl="0" animBg="1"/>
      <p:bldP spid="50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t="-19000" b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8" name="图片 1" descr="日军万人坑"/>
          <p:cNvPicPr>
            <a:picLocks noChangeAspect="1" noChangeArrowheads="1"/>
          </p:cNvPicPr>
          <p:nvPr/>
        </p:nvPicPr>
        <p:blipFill>
          <a:blip r:embed="rId4" cstate="print">
            <a:lum contrast="18000"/>
          </a:blip>
          <a:srcRect/>
          <a:stretch>
            <a:fillRect/>
          </a:stretch>
        </p:blipFill>
        <p:spPr bwMode="auto">
          <a:xfrm>
            <a:off x="0" y="0"/>
            <a:ext cx="12192424" cy="6854050"/>
          </a:xfrm>
          <a:prstGeom prst="rect">
            <a:avLst/>
          </a:prstGeom>
          <a:noFill/>
          <a:ln w="9525">
            <a:solidFill>
              <a:schemeClr val="bg2"/>
            </a:solidFill>
            <a:miter lim="800000"/>
            <a:headEnd/>
            <a:tailEnd/>
          </a:ln>
          <a:effectLst>
            <a:outerShdw dist="107763" dir="13500000" algn="ctr" rotWithShape="0">
              <a:srgbClr val="808080">
                <a:alpha val="50000"/>
              </a:srgbClr>
            </a:outerShdw>
          </a:effectLst>
        </p:spPr>
      </p:pic>
      <p:sp>
        <p:nvSpPr>
          <p:cNvPr id="39952" name="Text Box 16"/>
          <p:cNvSpPr txBox="1">
            <a:spLocks noChangeArrowheads="1"/>
          </p:cNvSpPr>
          <p:nvPr/>
        </p:nvSpPr>
        <p:spPr bwMode="auto">
          <a:xfrm>
            <a:off x="2116" y="4005710"/>
            <a:ext cx="12189884" cy="2852290"/>
          </a:xfrm>
          <a:prstGeom prst="rect">
            <a:avLst/>
          </a:prstGeom>
          <a:solidFill>
            <a:schemeClr val="tx1"/>
          </a:solidFill>
          <a:ln w="38100">
            <a:solidFill>
              <a:srgbClr val="000000"/>
            </a:solidFill>
            <a:miter lim="800000"/>
            <a:headEnd/>
            <a:tailEnd/>
          </a:ln>
          <a:effectLst>
            <a:outerShdw dist="107763" dir="13500000" algn="ctr" rotWithShape="0">
              <a:srgbClr val="808080">
                <a:alpha val="50000"/>
              </a:srgbClr>
            </a:outerShdw>
          </a:effectLst>
          <a:extLst/>
        </p:spPr>
        <p:txBody>
          <a:bodyPr lIns="90170" tIns="46990" rIns="90170" bIns="46990">
            <a:spAutoFit/>
          </a:bodyPr>
          <a:lstStyle/>
          <a:p>
            <a:pPr>
              <a:lnSpc>
                <a:spcPct val="110000"/>
              </a:lnSpc>
              <a:spcBef>
                <a:spcPct val="10000"/>
              </a:spcBef>
              <a:defRPr/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  </a:t>
            </a:r>
            <a:r>
              <a:rPr lang="zh-CN" altLang="en-US" sz="24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  </a:t>
            </a: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“</a:t>
            </a:r>
            <a:r>
              <a:rPr lang="zh-CN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一位历史学家曾经估算过，如果让所有南京大屠杀死难者，手牵着手，长度可以从南京到达杭州，延展距离约两百英里长。他们身上的血共重一千两百吨，尸体可装满两千五百节火车车厢，如果把这些人一个个叠起来，将达到七十四层高。</a:t>
            </a:r>
            <a:r>
              <a:rPr lang="en-US" altLang="zh-CN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”</a:t>
            </a:r>
            <a:endParaRPr lang="zh-CN" altLang="en-US" sz="3200" b="1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r">
              <a:lnSpc>
                <a:spcPct val="110000"/>
              </a:lnSpc>
              <a:spcBef>
                <a:spcPct val="10000"/>
              </a:spcBef>
              <a:defRPr/>
            </a:pP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华文新魏" pitchFamily="2" charset="-122"/>
                <a:ea typeface="华文新魏" pitchFamily="2" charset="-122"/>
              </a:rPr>
              <a:t>                    ——</a:t>
            </a:r>
            <a:r>
              <a:rPr lang="zh-CN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华文新魏" pitchFamily="2" charset="-122"/>
                <a:ea typeface="华文新魏" pitchFamily="2" charset="-122"/>
              </a:rPr>
              <a:t>张纯如《南京暴行：被遗忘的大屠杀》  </a:t>
            </a:r>
          </a:p>
        </p:txBody>
      </p:sp>
      <p:pic>
        <p:nvPicPr>
          <p:cNvPr id="39953" name="图片 2" descr="njdtsjng"/>
          <p:cNvPicPr>
            <a:picLocks noChangeAspect="1" noChangeArrowheads="1"/>
          </p:cNvPicPr>
          <p:nvPr/>
        </p:nvPicPr>
        <p:blipFill>
          <a:blip r:embed="rId5" cstate="print">
            <a:lum contrast="12000"/>
          </a:blip>
          <a:srcRect/>
          <a:stretch>
            <a:fillRect/>
          </a:stretch>
        </p:blipFill>
        <p:spPr bwMode="auto">
          <a:xfrm>
            <a:off x="2786744" y="611642"/>
            <a:ext cx="6604000" cy="32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</p:pic>
      <p:sp>
        <p:nvSpPr>
          <p:cNvPr id="5" name="文本框 1"/>
          <p:cNvSpPr txBox="1"/>
          <p:nvPr/>
        </p:nvSpPr>
        <p:spPr>
          <a:xfrm>
            <a:off x="0" y="0"/>
            <a:ext cx="12192000" cy="686341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 fontAlgn="auto">
              <a:lnSpc>
                <a:spcPts val="3800"/>
              </a:lnSpc>
            </a:pPr>
            <a:endParaRPr lang="en-US" altLang="zh-CN" sz="4000" b="1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 fontAlgn="auto">
              <a:lnSpc>
                <a:spcPts val="3500"/>
              </a:lnSpc>
            </a:pPr>
            <a:r>
              <a:rPr lang="en-US" altLang="zh-CN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《</a:t>
            </a:r>
            <a:r>
              <a:rPr lang="zh-CN" alt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凝视</a:t>
            </a:r>
            <a:r>
              <a:rPr lang="en-US" altLang="zh-CN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300000》</a:t>
            </a:r>
          </a:p>
          <a:p>
            <a:pPr fontAlgn="auto">
              <a:lnSpc>
                <a:spcPts val="3500"/>
              </a:lnSpc>
            </a:pP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</a:t>
            </a:r>
            <a:r>
              <a:rPr lang="zh-CN" alt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凝视</a:t>
            </a:r>
            <a:r>
              <a:rPr lang="en-US" altLang="zh-CN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300000——</a:t>
            </a:r>
          </a:p>
          <a:p>
            <a:pPr fontAlgn="auto">
              <a:lnSpc>
                <a:spcPts val="3500"/>
              </a:lnSpc>
            </a:pPr>
            <a:r>
              <a:rPr lang="en-US" altLang="zh-CN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“3”</a:t>
            </a: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后面是一个个“</a:t>
            </a:r>
            <a:r>
              <a:rPr lang="en-US" altLang="zh-CN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0”</a:t>
            </a: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（圈</a:t>
            </a:r>
            <a:r>
              <a:rPr lang="en-US" altLang="zh-CN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吗？ </a:t>
            </a:r>
            <a:endParaRPr lang="en-US" altLang="zh-CN" sz="32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fontAlgn="auto">
              <a:lnSpc>
                <a:spcPts val="3500"/>
              </a:lnSpc>
            </a:pP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不</a:t>
            </a:r>
            <a:r>
              <a:rPr lang="en-US" altLang="zh-CN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——   </a:t>
            </a: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分明是一颗颗屈死的头颅，</a:t>
            </a:r>
            <a:r>
              <a:rPr lang="en-US" altLang="zh-CN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</a:t>
            </a:r>
          </a:p>
          <a:p>
            <a:pPr fontAlgn="auto">
              <a:lnSpc>
                <a:spcPts val="3500"/>
              </a:lnSpc>
            </a:pPr>
            <a:r>
              <a:rPr lang="en-US" altLang="zh-CN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</a:t>
            </a: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正面对屠刀，怒目相看！</a:t>
            </a:r>
            <a:endParaRPr lang="en-US" altLang="zh-CN" sz="32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fontAlgn="auto">
              <a:lnSpc>
                <a:spcPts val="3500"/>
              </a:lnSpc>
            </a:pPr>
            <a:endParaRPr lang="en-US" altLang="zh-CN" sz="32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fontAlgn="auto">
              <a:lnSpc>
                <a:spcPts val="3500"/>
              </a:lnSpc>
            </a:pP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</a:t>
            </a:r>
            <a:r>
              <a:rPr lang="zh-CN" alt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凝视</a:t>
            </a:r>
            <a:r>
              <a:rPr lang="en-US" altLang="zh-CN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300000——</a:t>
            </a:r>
          </a:p>
          <a:p>
            <a:pPr fontAlgn="auto">
              <a:lnSpc>
                <a:spcPts val="3500"/>
              </a:lnSpc>
            </a:pPr>
            <a:r>
              <a:rPr lang="en-US" altLang="zh-CN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“3”</a:t>
            </a: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后面是一个个“</a:t>
            </a:r>
            <a:r>
              <a:rPr lang="en-US" altLang="zh-CN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”（圈）吗？              </a:t>
            </a:r>
            <a:endParaRPr lang="en-US" altLang="zh-CN" sz="32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fontAlgn="auto">
              <a:lnSpc>
                <a:spcPts val="3500"/>
              </a:lnSpc>
            </a:pPr>
            <a:r>
              <a:rPr lang="en-US" altLang="zh-CN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</a:t>
            </a: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不</a:t>
            </a:r>
            <a:r>
              <a:rPr lang="en-US" altLang="zh-CN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——</a:t>
            </a: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分明是一根根高悬的绞索， </a:t>
            </a:r>
          </a:p>
          <a:p>
            <a:pPr fontAlgn="auto">
              <a:lnSpc>
                <a:spcPts val="3500"/>
              </a:lnSpc>
            </a:pP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</a:t>
            </a:r>
            <a:r>
              <a:rPr lang="zh-CN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将来一定会将敌人</a:t>
            </a: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吊死在耻辱柱上！</a:t>
            </a:r>
            <a:endParaRPr lang="en-US" altLang="zh-CN" sz="32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fontAlgn="auto">
              <a:lnSpc>
                <a:spcPts val="3500"/>
              </a:lnSpc>
            </a:pPr>
            <a:endParaRPr lang="en-US" altLang="zh-CN" sz="32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fontAlgn="auto">
              <a:lnSpc>
                <a:spcPts val="3500"/>
              </a:lnSpc>
            </a:pPr>
            <a:r>
              <a:rPr lang="en-US" altLang="zh-CN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</a:t>
            </a:r>
            <a:r>
              <a:rPr lang="zh-CN" alt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凝视</a:t>
            </a:r>
            <a:r>
              <a:rPr lang="en-US" altLang="zh-CN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300000——</a:t>
            </a:r>
          </a:p>
          <a:p>
            <a:pPr fontAlgn="auto">
              <a:lnSpc>
                <a:spcPts val="3500"/>
              </a:lnSpc>
            </a:pPr>
            <a:r>
              <a:rPr lang="en-US" altLang="zh-CN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</a:t>
            </a: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字字在喷火，声声在呐喊：多行不义必自毙，</a:t>
            </a:r>
            <a:endParaRPr lang="en-US" altLang="zh-CN" sz="32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fontAlgn="auto">
              <a:lnSpc>
                <a:spcPts val="3500"/>
              </a:lnSpc>
            </a:pPr>
            <a:r>
              <a:rPr lang="en-US" altLang="zh-CN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</a:t>
            </a: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血债定用血来还</a:t>
            </a:r>
            <a:r>
              <a:rPr lang="en-US" altLang="zh-CN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……</a:t>
            </a:r>
            <a:endParaRPr lang="zh-CN" altLang="en-US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6" name="大提琴-悲伤音乐.mp3">
            <a:hlinkClick r:id="" action="ppaction://media"/>
          </p:cNvPr>
          <p:cNvPicPr>
            <a:picLocks noRot="1" noChangeAspect="1"/>
          </p:cNvPicPr>
          <p:nvPr>
            <a:audioFile r:link="rId1"/>
          </p:nvPr>
        </p:nvPicPr>
        <p:blipFill>
          <a:blip r:embed="rId6" cstate="print"/>
          <a:stretch>
            <a:fillRect/>
          </a:stretch>
        </p:blipFill>
        <p:spPr>
          <a:xfrm>
            <a:off x="11502571" y="6168571"/>
            <a:ext cx="689429" cy="689429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70" decel="100000"/>
                                        <p:tgtEl>
                                          <p:spTgt spid="3995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770" decel="100000"/>
                                        <p:tgtEl>
                                          <p:spTgt spid="39953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14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39953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15" dur="770" fill="hold"/>
                                        <p:tgtEl>
                                          <p:spTgt spid="399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16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399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17" dur="770" fill="hold"/>
                                        <p:tgtEl>
                                          <p:spTgt spid="399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18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399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9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93000">
                <p:cTn id="32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9952" grpId="0" animBg="1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8342" y="783769"/>
            <a:ext cx="10537371" cy="15081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zh-CN" altLang="en-US" sz="4800" b="1" spc="5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第二章：战歌</a:t>
            </a:r>
            <a:endParaRPr lang="en-US" altLang="zh-CN" sz="4800" b="1" spc="50" dirty="0" smtClean="0">
              <a:ln w="11430"/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r>
              <a:rPr lang="en-US" altLang="zh-CN" sz="40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    </a:t>
            </a:r>
            <a:r>
              <a:rPr lang="en-US" altLang="zh-CN" sz="44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——</a:t>
            </a:r>
            <a:r>
              <a:rPr lang="zh-CN" altLang="en-US" sz="44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起来，不愿做奴隶的人们</a:t>
            </a:r>
            <a:endParaRPr lang="zh-CN" altLang="en-US" sz="4000" b="1" spc="50" dirty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方正北魏楷书简体" panose="03000509000000000000" charset="-122"/>
              <a:ea typeface="方正北魏楷书简体" panose="03000509000000000000" charset="-122"/>
              <a:sym typeface="+mn-ea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90970" y="1073981"/>
            <a:ext cx="10683677" cy="584775"/>
          </a:xfrm>
          <a:prstGeom prst="rect">
            <a:avLst/>
          </a:prstGeom>
          <a:ln>
            <a:noFill/>
          </a:ln>
          <a:effectLst>
            <a:glow rad="101600">
              <a:schemeClr val="accent1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  <a:softEdge rad="127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US" altLang="zh-CN" sz="3200" b="1" noProof="0" dirty="0">
                <a:latin typeface="方正粗黑宋简体" panose="02000000000000000000" pitchFamily="2" charset="-122"/>
                <a:ea typeface="方正粗黑宋简体" panose="02000000000000000000" pitchFamily="2" charset="-122"/>
                <a:sym typeface="+mn-ea"/>
              </a:rPr>
              <a:t>【</a:t>
            </a:r>
            <a:r>
              <a:rPr lang="zh-CN" altLang="en-US" sz="3200" b="1" noProof="0" dirty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  <a:sym typeface="+mn-ea"/>
              </a:rPr>
              <a:t>思考</a:t>
            </a:r>
            <a:r>
              <a:rPr lang="en-US" altLang="zh-CN" sz="3200" b="1" noProof="0" dirty="0">
                <a:latin typeface="方正粗黑宋简体" panose="02000000000000000000" pitchFamily="2" charset="-122"/>
                <a:ea typeface="方正粗黑宋简体" panose="02000000000000000000" pitchFamily="2" charset="-122"/>
                <a:sym typeface="+mn-ea"/>
              </a:rPr>
              <a:t>】</a:t>
            </a:r>
            <a:r>
              <a:rPr lang="zh-CN" altLang="en-US" sz="3200" b="1" noProof="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面对日本越来越密集的侵华行为，中国该怎么办？</a:t>
            </a:r>
          </a:p>
        </p:txBody>
      </p:sp>
      <p:sp>
        <p:nvSpPr>
          <p:cNvPr id="16388" name="矩形 7"/>
          <p:cNvSpPr/>
          <p:nvPr/>
        </p:nvSpPr>
        <p:spPr>
          <a:xfrm>
            <a:off x="4301300" y="2091878"/>
            <a:ext cx="4552989" cy="538994"/>
          </a:xfrm>
          <a:prstGeom prst="rect">
            <a:avLst/>
          </a:prstGeom>
          <a:ln>
            <a:noFill/>
          </a:ln>
          <a:effectLst>
            <a:glow rad="101600">
              <a:schemeClr val="accent4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zh-CN" altLang="en-US" sz="32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中日战前军事力量对比</a:t>
            </a:r>
          </a:p>
        </p:txBody>
      </p:sp>
      <p:graphicFrame>
        <p:nvGraphicFramePr>
          <p:cNvPr id="7" name="Group 81"/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="" xmlns:p14="http://schemas.microsoft.com/office/powerpoint/2010/main" val="3860271146"/>
              </p:ext>
            </p:extLst>
          </p:nvPr>
        </p:nvGraphicFramePr>
        <p:xfrm>
          <a:off x="362140" y="2668329"/>
          <a:ext cx="11733290" cy="2529289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231270"/>
                <a:gridCol w="4798337"/>
                <a:gridCol w="5703683"/>
              </a:tblGrid>
              <a:tr h="467262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军种</a:t>
                      </a:r>
                      <a:endParaRPr kumimoji="0" lang="zh-CN" altLang="en-US" sz="28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  <a:cs typeface="+mn-cs"/>
                      </a:endParaRPr>
                    </a:p>
                  </a:txBody>
                  <a:tcPr marT="34290" marB="34290" horzOverflow="overflow">
                    <a:cell3D prstMaterial="dkEdge">
                      <a:bevel prst="artDeco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中国</a:t>
                      </a:r>
                      <a:endParaRPr kumimoji="0" lang="zh-CN" altLang="en-US" sz="28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  <a:cs typeface="+mn-cs"/>
                      </a:endParaRPr>
                    </a:p>
                  </a:txBody>
                  <a:tcPr marT="34290" marB="34290" horzOverflow="overflow">
                    <a:cell3D prstMaterial="dkEdge">
                      <a:bevel prst="artDeco"/>
                      <a:lightRig rig="flood" dir="t"/>
                    </a:cell3D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日本</a:t>
                      </a:r>
                      <a:endParaRPr kumimoji="0" lang="zh-CN" altLang="en-US" sz="28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  <a:cs typeface="+mn-cs"/>
                      </a:endParaRPr>
                    </a:p>
                  </a:txBody>
                  <a:tcPr marT="34290" marB="34290" horzOverflow="overflow">
                    <a:cell3D prstMaterial="dkEdge">
                      <a:bevel prst="artDeco"/>
                      <a:lightRig rig="flood" dir="t"/>
                    </a:cell3D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86982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陆军</a:t>
                      </a:r>
                      <a:endParaRPr kumimoji="0" lang="zh-CN" altLang="en-US" sz="28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  <a:cs typeface="+mn-cs"/>
                      </a:endParaRPr>
                    </a:p>
                  </a:txBody>
                  <a:tcPr marT="34290" marB="34290" horzOverflow="overflow">
                    <a:cell3D prstMaterial="dkEdge">
                      <a:bevel prst="artDeco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182</a:t>
                      </a:r>
                      <a:r>
                        <a:rPr kumimoji="0" lang="zh-CN" altLang="en-US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个师，</a:t>
                      </a:r>
                      <a:r>
                        <a:rPr kumimoji="0" lang="en-US" altLang="zh-CN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200</a:t>
                      </a:r>
                      <a:r>
                        <a:rPr kumimoji="0" lang="zh-CN" altLang="en-US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多万（几乎无后备役）</a:t>
                      </a:r>
                      <a:endParaRPr kumimoji="0" lang="zh-CN" altLang="en-US" sz="28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  <a:cs typeface="+mn-cs"/>
                      </a:endParaRPr>
                    </a:p>
                  </a:txBody>
                  <a:tcPr marT="34290" marB="34290" horzOverflow="overflow">
                    <a:cell3D prstMaterial="dkEdge">
                      <a:bevel prst="artDeco"/>
                      <a:lightRig rig="flood" dir="t"/>
                    </a:cell3D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448.1</a:t>
                      </a:r>
                      <a:r>
                        <a:rPr kumimoji="0" lang="zh-CN" altLang="en-US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万（含可迅速征召的后备役）</a:t>
                      </a:r>
                      <a:endParaRPr kumimoji="0" lang="zh-CN" altLang="en-US" sz="28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  <a:cs typeface="+mn-cs"/>
                      </a:endParaRPr>
                    </a:p>
                  </a:txBody>
                  <a:tcPr marT="34290" marB="34290" horzOverflow="overflow">
                    <a:cell3D prstMaterial="dkEdge">
                      <a:bevel prst="artDeco"/>
                      <a:lightRig rig="flood" dir="t"/>
                    </a:cell3D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467262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海军</a:t>
                      </a:r>
                      <a:endParaRPr kumimoji="0" lang="zh-CN" altLang="en-US" sz="28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  <a:cs typeface="+mn-cs"/>
                      </a:endParaRPr>
                    </a:p>
                  </a:txBody>
                  <a:tcPr marT="34290" marB="34290" horzOverflow="overflow">
                    <a:cell3D prstMaterial="dkEdge">
                      <a:bevel prst="artDeco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6</a:t>
                      </a:r>
                      <a:r>
                        <a:rPr kumimoji="0" lang="zh-CN" altLang="en-US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万吨，都是旧式</a:t>
                      </a:r>
                      <a:endParaRPr kumimoji="0" lang="zh-CN" altLang="en-US" sz="28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  <a:cs typeface="+mn-cs"/>
                      </a:endParaRPr>
                    </a:p>
                  </a:txBody>
                  <a:tcPr marT="34290" marB="34290" horzOverflow="overflow">
                    <a:cell3D prstMaterial="dkEdge">
                      <a:bevel prst="artDeco"/>
                      <a:lightRig rig="flood" dir="t"/>
                    </a:cell3D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近</a:t>
                      </a:r>
                      <a:r>
                        <a:rPr kumimoji="0" lang="en-US" altLang="zh-CN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80</a:t>
                      </a:r>
                      <a:r>
                        <a:rPr kumimoji="0" lang="zh-CN" altLang="en-US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万吨，其中航母</a:t>
                      </a:r>
                      <a:r>
                        <a:rPr kumimoji="0" lang="en-US" altLang="zh-CN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6</a:t>
                      </a:r>
                      <a:r>
                        <a:rPr kumimoji="0" lang="zh-CN" altLang="en-US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艘</a:t>
                      </a:r>
                      <a:endParaRPr kumimoji="0" lang="zh-CN" altLang="en-US" sz="28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  <a:cs typeface="+mn-cs"/>
                      </a:endParaRPr>
                    </a:p>
                  </a:txBody>
                  <a:tcPr marT="34290" marB="34290" horzOverflow="overflow">
                    <a:cell3D prstMaterial="dkEdge">
                      <a:bevel prst="artDeco"/>
                      <a:lightRig rig="flood" dir="t"/>
                    </a:cell3D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61666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空军</a:t>
                      </a:r>
                      <a:endParaRPr kumimoji="0" lang="zh-CN" altLang="en-US" sz="28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  <a:cs typeface="+mn-cs"/>
                      </a:endParaRPr>
                    </a:p>
                  </a:txBody>
                  <a:tcPr marT="34290" marB="34290" horzOverflow="overflow">
                    <a:cell3D prstMaterial="dkEdge">
                      <a:bevel prst="artDeco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作战飞机</a:t>
                      </a:r>
                      <a:r>
                        <a:rPr kumimoji="0" lang="en-US" altLang="zh-CN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305</a:t>
                      </a:r>
                      <a:r>
                        <a:rPr kumimoji="0" lang="zh-CN" altLang="en-US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架</a:t>
                      </a:r>
                      <a:endParaRPr kumimoji="0" lang="zh-CN" altLang="en-US" sz="28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  <a:cs typeface="+mn-cs"/>
                      </a:endParaRPr>
                    </a:p>
                  </a:txBody>
                  <a:tcPr marT="34290" marB="34290" horzOverflow="overflow">
                    <a:cell3D prstMaterial="dkEdge">
                      <a:bevel prst="artDeco"/>
                      <a:lightRig rig="flood" dir="t"/>
                    </a:cell3D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近</a:t>
                      </a:r>
                      <a:r>
                        <a:rPr kumimoji="0" lang="en-US" altLang="zh-CN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2700</a:t>
                      </a:r>
                      <a:r>
                        <a:rPr kumimoji="0" lang="zh-CN" altLang="en-US" sz="2800" b="1" u="none" strike="noStrike" kern="1200" cap="none" normalizeH="0" baseline="0" dirty="0" smtClean="0">
                          <a:ln>
                            <a:noFill/>
                          </a:ln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架</a:t>
                      </a:r>
                      <a:endParaRPr kumimoji="0" lang="zh-CN" altLang="en-US" sz="28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  <a:cs typeface="+mn-cs"/>
                      </a:endParaRPr>
                    </a:p>
                  </a:txBody>
                  <a:tcPr marT="34290" marB="34290" horzOverflow="overflow">
                    <a:cell3D prstMaterial="dkEdge">
                      <a:bevel prst="artDeco"/>
                      <a:lightRig rig="flood" dir="t"/>
                    </a:cell3D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6386" name="矩形 7"/>
          <p:cNvSpPr/>
          <p:nvPr/>
        </p:nvSpPr>
        <p:spPr>
          <a:xfrm>
            <a:off x="2807126" y="5569946"/>
            <a:ext cx="2428875" cy="82994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妥协？退让？</a:t>
            </a:r>
          </a:p>
        </p:txBody>
      </p:sp>
      <p:grpSp>
        <p:nvGrpSpPr>
          <p:cNvPr id="16391" name="组合 13"/>
          <p:cNvGrpSpPr/>
          <p:nvPr/>
        </p:nvGrpSpPr>
        <p:grpSpPr>
          <a:xfrm>
            <a:off x="717811" y="5524067"/>
            <a:ext cx="1785937" cy="1000125"/>
            <a:chOff x="7247593" y="1409686"/>
            <a:chExt cx="1785950" cy="1071570"/>
          </a:xfrm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</p:grpSpPr>
        <p:sp>
          <p:nvSpPr>
            <p:cNvPr id="12" name="椭圆 11"/>
            <p:cNvSpPr/>
            <p:nvPr/>
          </p:nvSpPr>
          <p:spPr>
            <a:xfrm>
              <a:off x="7247593" y="1409686"/>
              <a:ext cx="1785950" cy="1071570"/>
            </a:xfrm>
            <a:prstGeom prst="ellipse">
              <a:avLst/>
            </a:prstGeom>
            <a:solidFill>
              <a:schemeClr val="tx1"/>
            </a:solidFill>
            <a:ln w="25400"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396" name="文本框 15"/>
            <p:cNvSpPr txBox="1"/>
            <p:nvPr/>
          </p:nvSpPr>
          <p:spPr>
            <a:xfrm>
              <a:off x="7532590" y="1673806"/>
              <a:ext cx="1217304" cy="542929"/>
            </a:xfrm>
            <a:prstGeom prst="rect">
              <a:avLst/>
            </a:prstGeom>
            <a:noFill/>
            <a:ln w="9525"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27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选择一</a:t>
              </a:r>
              <a:endParaRPr lang="zh-CN" altLang="en-US" sz="1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4" name="文本框 1"/>
          <p:cNvSpPr txBox="1"/>
          <p:nvPr/>
        </p:nvSpPr>
        <p:spPr>
          <a:xfrm>
            <a:off x="135164" y="52354"/>
            <a:ext cx="10682514" cy="70788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第二章：战歌</a:t>
            </a:r>
            <a:r>
              <a:rPr lang="en-US" altLang="zh-CN" sz="40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——</a:t>
            </a:r>
            <a:r>
              <a:rPr lang="zh-CN" altLang="en-US" sz="40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起来，不愿做奴隶的人们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5236001" y="5692532"/>
            <a:ext cx="5581677" cy="584775"/>
            <a:chOff x="5236001" y="5692532"/>
            <a:chExt cx="5581677" cy="584775"/>
          </a:xfrm>
        </p:grpSpPr>
        <p:sp>
          <p:nvSpPr>
            <p:cNvPr id="16393" name="矩形 2"/>
            <p:cNvSpPr/>
            <p:nvPr/>
          </p:nvSpPr>
          <p:spPr>
            <a:xfrm>
              <a:off x="5930022" y="5692532"/>
              <a:ext cx="4887656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r>
                <a:rPr lang="zh-CN" altLang="en-US" sz="3200" b="1" dirty="0">
                  <a:ln w="0"/>
                  <a:solidFill>
                    <a:srgbClr val="C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</a:rPr>
                <a:t>民族灭亡</a:t>
              </a:r>
              <a:r>
                <a:rPr lang="zh-CN" altLang="en-US" sz="3200" b="1" dirty="0" smtClean="0">
                  <a:ln w="0"/>
                  <a:solidFill>
                    <a:srgbClr val="C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</a:rPr>
                <a:t>、子孙世代为</a:t>
              </a:r>
              <a:r>
                <a:rPr lang="zh-CN" altLang="en-US" sz="3200" b="1" dirty="0">
                  <a:ln w="0"/>
                  <a:solidFill>
                    <a:srgbClr val="C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</a:rPr>
                <a:t>奴</a:t>
              </a:r>
            </a:p>
          </p:txBody>
        </p:sp>
        <p:sp>
          <p:nvSpPr>
            <p:cNvPr id="2" name="燕尾形箭头 1"/>
            <p:cNvSpPr/>
            <p:nvPr/>
          </p:nvSpPr>
          <p:spPr>
            <a:xfrm>
              <a:off x="5236001" y="5731553"/>
              <a:ext cx="775500" cy="506730"/>
            </a:xfrm>
            <a:prstGeom prst="notch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6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" dur="2000"/>
                                        <p:tgtEl>
                                          <p:spTgt spid="16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2000"/>
                                        <p:tgtEl>
                                          <p:spTgt spid="16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8" grpId="0" animBg="1"/>
      <p:bldP spid="1638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basetag"/>
  <p:tag name="KSO_WM_TEMPLATE_INDEX" val="2016362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4a317f5c-2903-4c22-8e1d-0328743578fe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1904</TotalTime>
  <Words>3155</Words>
  <Application>Microsoft Office PowerPoint</Application>
  <PresentationFormat>自定义</PresentationFormat>
  <Paragraphs>288</Paragraphs>
  <Slides>27</Slides>
  <Notes>12</Notes>
  <HiddenSlides>0</HiddenSlides>
  <MMClips>4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27</vt:i4>
      </vt:variant>
    </vt:vector>
  </HeadingPairs>
  <TitlesOfParts>
    <vt:vector size="29" baseType="lpstr">
      <vt:lpstr>Office 主题​​</vt:lpstr>
      <vt:lpstr>1_Office 主题​​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mac</dc:creator>
  <cp:lastModifiedBy>Administrator</cp:lastModifiedBy>
  <cp:revision>371</cp:revision>
  <dcterms:created xsi:type="dcterms:W3CDTF">2019-01-05T13:20:00Z</dcterms:created>
  <dcterms:modified xsi:type="dcterms:W3CDTF">2019-12-19T04:30:01Z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2052-11.1.0.9208</vt:lpwstr>
  </property>
</Properties>
</file>

<file path=docProps/thumbnail.jpeg>
</file>